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346" r:id="rId11"/>
    <p:sldId id="348" r:id="rId12"/>
    <p:sldId id="275" r:id="rId13"/>
    <p:sldId id="279" r:id="rId14"/>
    <p:sldId id="278" r:id="rId15"/>
    <p:sldId id="357" r:id="rId16"/>
    <p:sldId id="280" r:id="rId17"/>
    <p:sldId id="281" r:id="rId18"/>
    <p:sldId id="283" r:id="rId19"/>
    <p:sldId id="284" r:id="rId20"/>
    <p:sldId id="285" r:id="rId21"/>
    <p:sldId id="286" r:id="rId22"/>
    <p:sldId id="349" r:id="rId23"/>
    <p:sldId id="350" r:id="rId24"/>
    <p:sldId id="351" r:id="rId25"/>
    <p:sldId id="352" r:id="rId26"/>
    <p:sldId id="353" r:id="rId27"/>
    <p:sldId id="356" r:id="rId28"/>
    <p:sldId id="358" r:id="rId29"/>
    <p:sldId id="359" r:id="rId30"/>
    <p:sldId id="360" r:id="rId31"/>
    <p:sldId id="36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elis hristidis" initials="vh" lastIdx="2" clrIdx="0">
    <p:extLst>
      <p:ext uri="{19B8F6BF-5375-455C-9EA6-DF929625EA0E}">
        <p15:presenceInfo xmlns:p15="http://schemas.microsoft.com/office/powerpoint/2012/main" userId="4f311c13892de8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12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28531-918E-4FFD-8844-47A8784E032F}" type="datetimeFigureOut">
              <a:rPr lang="ru-RU" smtClean="0"/>
              <a:t>28.10.2020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ADCE-87FF-420F-8B76-8397C32EF78C}" type="slidenum">
              <a:rPr lang="ru-RU" smtClean="0"/>
              <a:t>‹#›</a:t>
            </a:fld>
            <a:endParaRPr lang="ru-RU"/>
          </a:p>
        </p:txBody>
      </p:sp>
    </p:spTree>
    <p:extLst>
      <p:ext uri="{BB962C8B-B14F-4D97-AF65-F5344CB8AC3E}">
        <p14:creationId xmlns:p14="http://schemas.microsoft.com/office/powerpoint/2010/main" val="159273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a:t>
            </a:r>
            <a:r>
              <a:rPr lang="en-US" baseline="0" dirty="0"/>
              <a:t> contains input word vectors.</a:t>
            </a:r>
          </a:p>
          <a:p>
            <a:r>
              <a:rPr lang="en-US" baseline="0" dirty="0"/>
              <a:t>W’ contains output word vectors.</a:t>
            </a:r>
          </a:p>
          <a:p>
            <a:endParaRPr lang="en-US" baseline="0" dirty="0"/>
          </a:p>
          <a:p>
            <a:r>
              <a:rPr lang="en-US" baseline="0" dirty="0"/>
              <a:t>We can consider either W or W’ as the word’s representation. Or even take the average.</a:t>
            </a:r>
            <a:endParaRPr lang="en-US" dirty="0"/>
          </a:p>
        </p:txBody>
      </p:sp>
      <p:sp>
        <p:nvSpPr>
          <p:cNvPr id="4" name="Slide Number Placeholder 3"/>
          <p:cNvSpPr>
            <a:spLocks noGrp="1"/>
          </p:cNvSpPr>
          <p:nvPr>
            <p:ph type="sldNum" sz="quarter" idx="10"/>
          </p:nvPr>
        </p:nvSpPr>
        <p:spPr/>
        <p:txBody>
          <a:bodyPr/>
          <a:lstStyle/>
          <a:p>
            <a:fld id="{5DE69103-2D17-4832-98EE-51E176497DD9}" type="slidenum">
              <a:rPr lang="en-US" smtClean="0"/>
              <a:t>20</a:t>
            </a:fld>
            <a:endParaRPr lang="en-US"/>
          </a:p>
        </p:txBody>
      </p:sp>
    </p:spTree>
    <p:extLst>
      <p:ext uri="{BB962C8B-B14F-4D97-AF65-F5344CB8AC3E}">
        <p14:creationId xmlns:p14="http://schemas.microsoft.com/office/powerpoint/2010/main" val="232603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E69103-2D17-4832-98EE-51E176497DD9}" type="slidenum">
              <a:rPr lang="en-US"/>
              <a:t>22</a:t>
            </a:fld>
            <a:endParaRPr lang="en-US"/>
          </a:p>
        </p:txBody>
      </p:sp>
    </p:spTree>
    <p:extLst>
      <p:ext uri="{BB962C8B-B14F-4D97-AF65-F5344CB8AC3E}">
        <p14:creationId xmlns:p14="http://schemas.microsoft.com/office/powerpoint/2010/main" val="373735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E2FAC5A-EB98-4D7B-9673-14E3C58A7BF7}" type="datetimeFigureOut">
              <a:rPr lang="ru-RU" smtClean="0"/>
              <a:t>28.10.2020</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11031D5-B0DE-4EC9-A7F2-CDAA5102F8E7}"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442842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E2FAC5A-EB98-4D7B-9673-14E3C58A7BF7}" type="datetimeFigureOut">
              <a:rPr lang="ru-RU" smtClean="0"/>
              <a:t>28.10.2020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1031D5-B0DE-4EC9-A7F2-CDAA5102F8E7}" type="slidenum">
              <a:rPr lang="ru-RU" smtClean="0"/>
              <a:t>‹#›</a:t>
            </a:fld>
            <a:endParaRPr lang="ru-RU"/>
          </a:p>
        </p:txBody>
      </p:sp>
    </p:spTree>
    <p:extLst>
      <p:ext uri="{BB962C8B-B14F-4D97-AF65-F5344CB8AC3E}">
        <p14:creationId xmlns:p14="http://schemas.microsoft.com/office/powerpoint/2010/main" val="197665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E2FAC5A-EB98-4D7B-9673-14E3C58A7BF7}" type="datetimeFigureOut">
              <a:rPr lang="ru-RU" smtClean="0"/>
              <a:t>28.10.2020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1031D5-B0DE-4EC9-A7F2-CDAA5102F8E7}" type="slidenum">
              <a:rPr lang="ru-RU" smtClean="0"/>
              <a:t>‹#›</a:t>
            </a:fld>
            <a:endParaRPr lang="ru-RU"/>
          </a:p>
        </p:txBody>
      </p:sp>
    </p:spTree>
    <p:extLst>
      <p:ext uri="{BB962C8B-B14F-4D97-AF65-F5344CB8AC3E}">
        <p14:creationId xmlns:p14="http://schemas.microsoft.com/office/powerpoint/2010/main" val="254435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E2FAC5A-EB98-4D7B-9673-14E3C58A7BF7}" type="datetimeFigureOut">
              <a:rPr lang="ru-RU" smtClean="0"/>
              <a:t>28.10.2020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1031D5-B0DE-4EC9-A7F2-CDAA5102F8E7}" type="slidenum">
              <a:rPr lang="ru-RU" smtClean="0"/>
              <a:t>‹#›</a:t>
            </a:fld>
            <a:endParaRPr lang="ru-RU"/>
          </a:p>
        </p:txBody>
      </p:sp>
    </p:spTree>
    <p:extLst>
      <p:ext uri="{BB962C8B-B14F-4D97-AF65-F5344CB8AC3E}">
        <p14:creationId xmlns:p14="http://schemas.microsoft.com/office/powerpoint/2010/main" val="294198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E2FAC5A-EB98-4D7B-9673-14E3C58A7BF7}" type="datetimeFigureOut">
              <a:rPr lang="ru-RU" smtClean="0"/>
              <a:t>28.10.2020</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11031D5-B0DE-4EC9-A7F2-CDAA5102F8E7}"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10042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E2FAC5A-EB98-4D7B-9673-14E3C58A7BF7}" type="datetimeFigureOut">
              <a:rPr lang="ru-RU" smtClean="0"/>
              <a:t>28.10.2020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1031D5-B0DE-4EC9-A7F2-CDAA5102F8E7}" type="slidenum">
              <a:rPr lang="ru-RU" smtClean="0"/>
              <a:t>‹#›</a:t>
            </a:fld>
            <a:endParaRPr lang="ru-RU"/>
          </a:p>
        </p:txBody>
      </p:sp>
    </p:spTree>
    <p:extLst>
      <p:ext uri="{BB962C8B-B14F-4D97-AF65-F5344CB8AC3E}">
        <p14:creationId xmlns:p14="http://schemas.microsoft.com/office/powerpoint/2010/main" val="355720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E2FAC5A-EB98-4D7B-9673-14E3C58A7BF7}" type="datetimeFigureOut">
              <a:rPr lang="ru-RU" smtClean="0"/>
              <a:t>28.10.2020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11031D5-B0DE-4EC9-A7F2-CDAA5102F8E7}" type="slidenum">
              <a:rPr lang="ru-RU" smtClean="0"/>
              <a:t>‹#›</a:t>
            </a:fld>
            <a:endParaRPr lang="ru-RU"/>
          </a:p>
        </p:txBody>
      </p:sp>
    </p:spTree>
    <p:extLst>
      <p:ext uri="{BB962C8B-B14F-4D97-AF65-F5344CB8AC3E}">
        <p14:creationId xmlns:p14="http://schemas.microsoft.com/office/powerpoint/2010/main" val="186655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E2FAC5A-EB98-4D7B-9673-14E3C58A7BF7}" type="datetimeFigureOut">
              <a:rPr lang="ru-RU" smtClean="0"/>
              <a:t>28.10.2020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11031D5-B0DE-4EC9-A7F2-CDAA5102F8E7}" type="slidenum">
              <a:rPr lang="ru-RU" smtClean="0"/>
              <a:t>‹#›</a:t>
            </a:fld>
            <a:endParaRPr lang="ru-RU"/>
          </a:p>
        </p:txBody>
      </p:sp>
    </p:spTree>
    <p:extLst>
      <p:ext uri="{BB962C8B-B14F-4D97-AF65-F5344CB8AC3E}">
        <p14:creationId xmlns:p14="http://schemas.microsoft.com/office/powerpoint/2010/main" val="129031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FAC5A-EB98-4D7B-9673-14E3C58A7BF7}" type="datetimeFigureOut">
              <a:rPr lang="ru-RU" smtClean="0"/>
              <a:t>28.10.2020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11031D5-B0DE-4EC9-A7F2-CDAA5102F8E7}" type="slidenum">
              <a:rPr lang="ru-RU" smtClean="0"/>
              <a:t>‹#›</a:t>
            </a:fld>
            <a:endParaRPr lang="ru-RU"/>
          </a:p>
        </p:txBody>
      </p:sp>
    </p:spTree>
    <p:extLst>
      <p:ext uri="{BB962C8B-B14F-4D97-AF65-F5344CB8AC3E}">
        <p14:creationId xmlns:p14="http://schemas.microsoft.com/office/powerpoint/2010/main" val="259931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E2FAC5A-EB98-4D7B-9673-14E3C58A7BF7}" type="datetimeFigureOut">
              <a:rPr lang="ru-RU" smtClean="0"/>
              <a:t>28.10.2020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11031D5-B0DE-4EC9-A7F2-CDAA5102F8E7}"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219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E2FAC5A-EB98-4D7B-9673-14E3C58A7BF7}" type="datetimeFigureOut">
              <a:rPr lang="ru-RU" smtClean="0"/>
              <a:t>28.10.2020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11031D5-B0DE-4EC9-A7F2-CDAA5102F8E7}"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589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E2FAC5A-EB98-4D7B-9673-14E3C58A7BF7}" type="datetimeFigureOut">
              <a:rPr lang="ru-RU" smtClean="0"/>
              <a:t>28.10.2020</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11031D5-B0DE-4EC9-A7F2-CDAA5102F8E7}"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8783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EC8E67F-F086-4601-8103-581BEC5BE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DA919748-9717-44CA-9531-22E9EE9F95D9}"/>
              </a:ext>
            </a:extLst>
          </p:cNvPr>
          <p:cNvSpPr>
            <a:spLocks noGrp="1"/>
          </p:cNvSpPr>
          <p:nvPr>
            <p:ph type="ctrTitle"/>
          </p:nvPr>
        </p:nvSpPr>
        <p:spPr>
          <a:xfrm>
            <a:off x="1294342" y="506802"/>
            <a:ext cx="8361229" cy="1132514"/>
          </a:xfrm>
        </p:spPr>
        <p:txBody>
          <a:bodyPr/>
          <a:lstStyle/>
          <a:p>
            <a:r>
              <a:rPr lang="en-US" dirty="0">
                <a:solidFill>
                  <a:srgbClr val="FFC000"/>
                </a:solidFill>
              </a:rPr>
              <a:t>The lecture 10</a:t>
            </a:r>
            <a:endParaRPr lang="ru-RU" dirty="0">
              <a:solidFill>
                <a:srgbClr val="FFC000"/>
              </a:solidFill>
            </a:endParaRPr>
          </a:p>
        </p:txBody>
      </p:sp>
      <p:sp>
        <p:nvSpPr>
          <p:cNvPr id="3" name="Подзаголовок 2">
            <a:extLst>
              <a:ext uri="{FF2B5EF4-FFF2-40B4-BE49-F238E27FC236}">
                <a16:creationId xmlns:a16="http://schemas.microsoft.com/office/drawing/2014/main" id="{658E5998-04F6-42CE-BA43-9FC1AABDF9A9}"/>
              </a:ext>
            </a:extLst>
          </p:cNvPr>
          <p:cNvSpPr>
            <a:spLocks noGrp="1"/>
          </p:cNvSpPr>
          <p:nvPr>
            <p:ph type="subTitle" idx="1"/>
          </p:nvPr>
        </p:nvSpPr>
        <p:spPr>
          <a:xfrm>
            <a:off x="1967098" y="5679347"/>
            <a:ext cx="6831673" cy="671851"/>
          </a:xfrm>
        </p:spPr>
        <p:txBody>
          <a:bodyPr>
            <a:normAutofit/>
          </a:bodyPr>
          <a:lstStyle/>
          <a:p>
            <a:r>
              <a:rPr lang="en-US" sz="2800" dirty="0">
                <a:solidFill>
                  <a:srgbClr val="FFFF00"/>
                </a:solidFill>
              </a:rPr>
              <a:t>Word embeddings</a:t>
            </a:r>
            <a:endParaRPr lang="ru-RU" sz="2800" dirty="0">
              <a:solidFill>
                <a:srgbClr val="FFFF00"/>
              </a:solidFill>
            </a:endParaRPr>
          </a:p>
        </p:txBody>
      </p:sp>
    </p:spTree>
    <p:extLst>
      <p:ext uri="{BB962C8B-B14F-4D97-AF65-F5344CB8AC3E}">
        <p14:creationId xmlns:p14="http://schemas.microsoft.com/office/powerpoint/2010/main" val="240320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0CB8E-6634-3E4B-944B-6BB712613AF6}"/>
              </a:ext>
            </a:extLst>
          </p:cNvPr>
          <p:cNvSpPr>
            <a:spLocks noGrp="1"/>
          </p:cNvSpPr>
          <p:nvPr>
            <p:ph type="title"/>
          </p:nvPr>
        </p:nvSpPr>
        <p:spPr>
          <a:xfrm>
            <a:off x="1371600" y="407166"/>
            <a:ext cx="9601200" cy="765495"/>
          </a:xfrm>
        </p:spPr>
        <p:txBody>
          <a:bodyPr/>
          <a:lstStyle/>
          <a:p>
            <a:pPr algn="ctr"/>
            <a:r>
              <a:rPr lang="en-US" dirty="0">
                <a:solidFill>
                  <a:srgbClr val="00B050"/>
                </a:solidFill>
              </a:rPr>
              <a:t>word2vec</a:t>
            </a:r>
          </a:p>
        </p:txBody>
      </p:sp>
      <p:sp>
        <p:nvSpPr>
          <p:cNvPr id="3" name="Content Placeholder 2">
            <a:extLst>
              <a:ext uri="{FF2B5EF4-FFF2-40B4-BE49-F238E27FC236}">
                <a16:creationId xmlns:a16="http://schemas.microsoft.com/office/drawing/2014/main" id="{E2C7C973-9045-2746-B9CA-75154DA1CA5B}"/>
              </a:ext>
            </a:extLst>
          </p:cNvPr>
          <p:cNvSpPr>
            <a:spLocks noGrp="1"/>
          </p:cNvSpPr>
          <p:nvPr>
            <p:ph idx="1"/>
          </p:nvPr>
        </p:nvSpPr>
        <p:spPr>
          <a:xfrm>
            <a:off x="1371600" y="1411606"/>
            <a:ext cx="9601200" cy="3581400"/>
          </a:xfrm>
        </p:spPr>
        <p:txBody>
          <a:bodyPr/>
          <a:lstStyle/>
          <a:p>
            <a:r>
              <a:rPr lang="en-US" dirty="0"/>
              <a:t>Predict words using context</a:t>
            </a:r>
          </a:p>
          <a:p>
            <a:r>
              <a:rPr lang="en-US" dirty="0"/>
              <a:t>Two versions: CBOW (continuous bag of words) and Skip-gram</a:t>
            </a:r>
          </a:p>
          <a:p>
            <a:endParaRPr lang="en-US" dirty="0"/>
          </a:p>
        </p:txBody>
      </p:sp>
      <p:pic>
        <p:nvPicPr>
          <p:cNvPr id="8194" name="Picture 2" descr="diagrams">
            <a:extLst>
              <a:ext uri="{FF2B5EF4-FFF2-40B4-BE49-F238E27FC236}">
                <a16:creationId xmlns:a16="http://schemas.microsoft.com/office/drawing/2014/main" id="{21C0A68B-5735-8D4B-8849-6A370550C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336" y="2640244"/>
            <a:ext cx="5578867" cy="324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00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522B-93AB-3E4E-820A-38F69342E16F}"/>
              </a:ext>
            </a:extLst>
          </p:cNvPr>
          <p:cNvSpPr>
            <a:spLocks noGrp="1"/>
          </p:cNvSpPr>
          <p:nvPr>
            <p:ph type="title"/>
          </p:nvPr>
        </p:nvSpPr>
        <p:spPr>
          <a:xfrm>
            <a:off x="1430323" y="501242"/>
            <a:ext cx="9601200" cy="748717"/>
          </a:xfrm>
        </p:spPr>
        <p:txBody>
          <a:bodyPr/>
          <a:lstStyle/>
          <a:p>
            <a:pPr algn="ctr"/>
            <a:r>
              <a:rPr lang="en-US" dirty="0">
                <a:solidFill>
                  <a:srgbClr val="00B050"/>
                </a:solidFill>
              </a:rPr>
              <a:t>CBOW</a:t>
            </a:r>
          </a:p>
        </p:txBody>
      </p:sp>
      <p:pic>
        <p:nvPicPr>
          <p:cNvPr id="5" name="Content Placeholder 4">
            <a:extLst>
              <a:ext uri="{FF2B5EF4-FFF2-40B4-BE49-F238E27FC236}">
                <a16:creationId xmlns:a16="http://schemas.microsoft.com/office/drawing/2014/main" id="{1E9F1988-504D-4B43-BF9C-4A7A9952A3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2056" y="4284700"/>
            <a:ext cx="1946825" cy="2388742"/>
          </a:xfrm>
        </p:spPr>
      </p:pic>
      <p:sp>
        <p:nvSpPr>
          <p:cNvPr id="6" name="Content Placeholder 2">
            <a:extLst>
              <a:ext uri="{FF2B5EF4-FFF2-40B4-BE49-F238E27FC236}">
                <a16:creationId xmlns:a16="http://schemas.microsoft.com/office/drawing/2014/main" id="{3159FB4B-A269-B243-8571-6700F41A0B9E}"/>
              </a:ext>
            </a:extLst>
          </p:cNvPr>
          <p:cNvSpPr txBox="1">
            <a:spLocks/>
          </p:cNvSpPr>
          <p:nvPr/>
        </p:nvSpPr>
        <p:spPr>
          <a:xfrm>
            <a:off x="1791923" y="1312290"/>
            <a:ext cx="9524825" cy="5044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Bag of words </a:t>
            </a:r>
          </a:p>
          <a:p>
            <a:pPr lvl="1"/>
            <a:r>
              <a:rPr lang="en-US" dirty="0"/>
              <a:t>Gets rid of word order.  Used in discrete case using counts of words that appear.</a:t>
            </a:r>
          </a:p>
          <a:p>
            <a:r>
              <a:rPr lang="en-US" dirty="0"/>
              <a:t>CBOW </a:t>
            </a:r>
          </a:p>
          <a:p>
            <a:pPr lvl="1"/>
            <a:r>
              <a:rPr lang="en-US" dirty="0"/>
              <a:t>Takes vector embeddings of n words before target and n words after and adds them (as vectors).  </a:t>
            </a:r>
          </a:p>
          <a:p>
            <a:pPr lvl="1"/>
            <a:r>
              <a:rPr lang="en-US" dirty="0"/>
              <a:t>Also removes word order, but the vector sum is meaningful enough to deduce missing word.</a:t>
            </a:r>
          </a:p>
        </p:txBody>
      </p:sp>
    </p:spTree>
    <p:extLst>
      <p:ext uri="{BB962C8B-B14F-4D97-AF65-F5344CB8AC3E}">
        <p14:creationId xmlns:p14="http://schemas.microsoft.com/office/powerpoint/2010/main" val="2871831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73884"/>
          </a:xfrm>
        </p:spPr>
        <p:txBody>
          <a:bodyPr/>
          <a:lstStyle/>
          <a:p>
            <a:pPr algn="ctr"/>
            <a:r>
              <a:rPr lang="en-US" dirty="0">
                <a:solidFill>
                  <a:srgbClr val="00B050"/>
                </a:solidFill>
              </a:rPr>
              <a:t>Word2vec – Continuous Bag of Word</a:t>
            </a:r>
          </a:p>
        </p:txBody>
      </p:sp>
      <p:sp>
        <p:nvSpPr>
          <p:cNvPr id="3" name="Content Placeholder 2"/>
          <p:cNvSpPr>
            <a:spLocks noGrp="1"/>
          </p:cNvSpPr>
          <p:nvPr>
            <p:ph idx="1"/>
          </p:nvPr>
        </p:nvSpPr>
        <p:spPr>
          <a:xfrm>
            <a:off x="1467827" y="1783133"/>
            <a:ext cx="9781809" cy="4575722"/>
          </a:xfrm>
        </p:spPr>
        <p:txBody>
          <a:bodyPr/>
          <a:lstStyle/>
          <a:p>
            <a:r>
              <a:rPr lang="en-US" dirty="0"/>
              <a:t>E.g. “The cat sat on floor”</a:t>
            </a:r>
          </a:p>
          <a:p>
            <a:pPr lvl="1"/>
            <a:r>
              <a:rPr lang="en-US" dirty="0"/>
              <a:t>Window size = 2</a:t>
            </a:r>
          </a:p>
        </p:txBody>
      </p:sp>
      <p:pic>
        <p:nvPicPr>
          <p:cNvPr id="5" name="Picture 4"/>
          <p:cNvPicPr>
            <a:picLocks noChangeAspect="1"/>
          </p:cNvPicPr>
          <p:nvPr/>
        </p:nvPicPr>
        <p:blipFill>
          <a:blip r:embed="rId2"/>
          <a:stretch>
            <a:fillRect/>
          </a:stretch>
        </p:blipFill>
        <p:spPr>
          <a:xfrm>
            <a:off x="4817270" y="2715558"/>
            <a:ext cx="2878931" cy="3356630"/>
          </a:xfrm>
          <a:prstGeom prst="rect">
            <a:avLst/>
          </a:prstGeom>
        </p:spPr>
      </p:pic>
      <p:sp>
        <p:nvSpPr>
          <p:cNvPr id="6" name="TextBox 5"/>
          <p:cNvSpPr txBox="1"/>
          <p:nvPr/>
        </p:nvSpPr>
        <p:spPr>
          <a:xfrm>
            <a:off x="4124325" y="3157537"/>
            <a:ext cx="420308" cy="300082"/>
          </a:xfrm>
          <a:prstGeom prst="rect">
            <a:avLst/>
          </a:prstGeom>
          <a:noFill/>
        </p:spPr>
        <p:txBody>
          <a:bodyPr wrap="none" rtlCol="0">
            <a:spAutoFit/>
          </a:bodyPr>
          <a:lstStyle/>
          <a:p>
            <a:r>
              <a:rPr lang="en-US" sz="1350" dirty="0">
                <a:solidFill>
                  <a:srgbClr val="FF0000"/>
                </a:solidFill>
              </a:rPr>
              <a:t>the</a:t>
            </a:r>
          </a:p>
        </p:txBody>
      </p:sp>
      <p:sp>
        <p:nvSpPr>
          <p:cNvPr id="7" name="TextBox 6"/>
          <p:cNvSpPr txBox="1"/>
          <p:nvPr/>
        </p:nvSpPr>
        <p:spPr>
          <a:xfrm>
            <a:off x="4124325" y="3793331"/>
            <a:ext cx="409086" cy="300082"/>
          </a:xfrm>
          <a:prstGeom prst="rect">
            <a:avLst/>
          </a:prstGeom>
          <a:noFill/>
        </p:spPr>
        <p:txBody>
          <a:bodyPr wrap="none" rtlCol="0">
            <a:spAutoFit/>
          </a:bodyPr>
          <a:lstStyle/>
          <a:p>
            <a:r>
              <a:rPr lang="en-US" sz="1350" dirty="0">
                <a:solidFill>
                  <a:srgbClr val="FF0000"/>
                </a:solidFill>
              </a:rPr>
              <a:t>cat</a:t>
            </a:r>
          </a:p>
        </p:txBody>
      </p:sp>
      <p:sp>
        <p:nvSpPr>
          <p:cNvPr id="8" name="TextBox 7"/>
          <p:cNvSpPr txBox="1"/>
          <p:nvPr/>
        </p:nvSpPr>
        <p:spPr>
          <a:xfrm>
            <a:off x="4121326" y="4988897"/>
            <a:ext cx="367408" cy="300082"/>
          </a:xfrm>
          <a:prstGeom prst="rect">
            <a:avLst/>
          </a:prstGeom>
          <a:noFill/>
        </p:spPr>
        <p:txBody>
          <a:bodyPr wrap="none" rtlCol="0">
            <a:spAutoFit/>
          </a:bodyPr>
          <a:lstStyle/>
          <a:p>
            <a:r>
              <a:rPr lang="en-US" sz="1350" dirty="0">
                <a:solidFill>
                  <a:srgbClr val="FF0000"/>
                </a:solidFill>
              </a:rPr>
              <a:t>on</a:t>
            </a:r>
          </a:p>
        </p:txBody>
      </p:sp>
      <p:sp>
        <p:nvSpPr>
          <p:cNvPr id="9" name="TextBox 8"/>
          <p:cNvSpPr txBox="1"/>
          <p:nvPr/>
        </p:nvSpPr>
        <p:spPr>
          <a:xfrm>
            <a:off x="4124326" y="5571768"/>
            <a:ext cx="521297" cy="300082"/>
          </a:xfrm>
          <a:prstGeom prst="rect">
            <a:avLst/>
          </a:prstGeom>
          <a:noFill/>
        </p:spPr>
        <p:txBody>
          <a:bodyPr wrap="none" rtlCol="0">
            <a:spAutoFit/>
          </a:bodyPr>
          <a:lstStyle/>
          <a:p>
            <a:r>
              <a:rPr lang="en-US" sz="1350" dirty="0">
                <a:solidFill>
                  <a:srgbClr val="FF0000"/>
                </a:solidFill>
              </a:rPr>
              <a:t>floor</a:t>
            </a:r>
          </a:p>
        </p:txBody>
      </p:sp>
      <p:sp>
        <p:nvSpPr>
          <p:cNvPr id="10" name="TextBox 9"/>
          <p:cNvSpPr txBox="1"/>
          <p:nvPr/>
        </p:nvSpPr>
        <p:spPr>
          <a:xfrm>
            <a:off x="8272063" y="4393873"/>
            <a:ext cx="409086" cy="300082"/>
          </a:xfrm>
          <a:prstGeom prst="rect">
            <a:avLst/>
          </a:prstGeom>
          <a:noFill/>
        </p:spPr>
        <p:txBody>
          <a:bodyPr wrap="none" rtlCol="0">
            <a:spAutoFit/>
          </a:bodyPr>
          <a:lstStyle/>
          <a:p>
            <a:r>
              <a:rPr lang="en-US" sz="1350" dirty="0">
                <a:solidFill>
                  <a:schemeClr val="accent2">
                    <a:lumMod val="75000"/>
                  </a:schemeClr>
                </a:solidFill>
              </a:rPr>
              <a:t>sat</a:t>
            </a:r>
          </a:p>
        </p:txBody>
      </p:sp>
    </p:spTree>
    <p:extLst>
      <p:ext uri="{BB962C8B-B14F-4D97-AF65-F5344CB8AC3E}">
        <p14:creationId xmlns:p14="http://schemas.microsoft.com/office/powerpoint/2010/main" val="190972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40F6DF-12B0-D246-BA3B-A77005763F76}"/>
              </a:ext>
            </a:extLst>
          </p:cNvPr>
          <p:cNvPicPr>
            <a:picLocks noChangeAspect="1"/>
          </p:cNvPicPr>
          <p:nvPr/>
        </p:nvPicPr>
        <p:blipFill rotWithShape="1">
          <a:blip r:embed="rId2"/>
          <a:srcRect t="-3573" b="10851"/>
          <a:stretch/>
        </p:blipFill>
        <p:spPr>
          <a:xfrm>
            <a:off x="1477817" y="0"/>
            <a:ext cx="9589491" cy="6668655"/>
          </a:xfrm>
          <a:prstGeom prst="rect">
            <a:avLst/>
          </a:prstGeom>
        </p:spPr>
      </p:pic>
    </p:spTree>
    <p:extLst>
      <p:ext uri="{BB962C8B-B14F-4D97-AF65-F5344CB8AC3E}">
        <p14:creationId xmlns:p14="http://schemas.microsoft.com/office/powerpoint/2010/main" val="56910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362114" y="1789805"/>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3362115" y="39405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2954062" y="2453691"/>
            <a:ext cx="409086" cy="300082"/>
          </a:xfrm>
          <a:prstGeom prst="rect">
            <a:avLst/>
          </a:prstGeom>
          <a:noFill/>
        </p:spPr>
        <p:txBody>
          <a:bodyPr wrap="none" rtlCol="0">
            <a:spAutoFit/>
          </a:bodyPr>
          <a:lstStyle/>
          <a:p>
            <a:r>
              <a:rPr lang="en-US" sz="1350" dirty="0"/>
              <a:t>cat</a:t>
            </a:r>
          </a:p>
        </p:txBody>
      </p:sp>
      <p:sp>
        <p:nvSpPr>
          <p:cNvPr id="33" name="TextBox 32"/>
          <p:cNvSpPr txBox="1"/>
          <p:nvPr/>
        </p:nvSpPr>
        <p:spPr>
          <a:xfrm>
            <a:off x="2954061" y="4653796"/>
            <a:ext cx="367408" cy="300082"/>
          </a:xfrm>
          <a:prstGeom prst="rect">
            <a:avLst/>
          </a:prstGeom>
          <a:noFill/>
        </p:spPr>
        <p:txBody>
          <a:bodyPr wrap="none" rtlCol="0">
            <a:spAutoFit/>
          </a:bodyPr>
          <a:lstStyle/>
          <a:p>
            <a:r>
              <a:rPr lang="en-US" sz="1350" dirty="0"/>
              <a:t>on</a:t>
            </a:r>
          </a:p>
        </p:txBody>
      </p:sp>
      <p:grpSp>
        <p:nvGrpSpPr>
          <p:cNvPr id="46" name="Group 45"/>
          <p:cNvGrpSpPr/>
          <p:nvPr/>
        </p:nvGrpSpPr>
        <p:grpSpPr>
          <a:xfrm>
            <a:off x="5957457" y="31516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8559093" y="2859653"/>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3017289" y="14125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3567856" y="1789806"/>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567854" y="31487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61563" y="3570994"/>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3567854" y="4232596"/>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612633" y="2379569"/>
            <a:ext cx="1093761"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8988152" y="3597454"/>
            <a:ext cx="409086"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6163197" y="28587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163197" y="4221533"/>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8147545" y="2424158"/>
            <a:ext cx="1072217" cy="300082"/>
          </a:xfrm>
          <a:prstGeom prst="rect">
            <a:avLst/>
          </a:prstGeom>
          <a:noFill/>
        </p:spPr>
        <p:txBody>
          <a:bodyPr wrap="none" rtlCol="0">
            <a:spAutoFit/>
          </a:bodyPr>
          <a:lstStyle/>
          <a:p>
            <a:r>
              <a:rPr lang="en-US" sz="1350" dirty="0"/>
              <a:t>Output layer</a:t>
            </a:r>
          </a:p>
        </p:txBody>
      </p:sp>
      <mc:AlternateContent xmlns:mc="http://schemas.openxmlformats.org/markup-compatibility/2006">
        <mc:Choice xmlns:a14="http://schemas.microsoft.com/office/drawing/2010/main" Requires="a14">
          <p:sp>
            <p:nvSpPr>
              <p:cNvPr id="71" name="TextBox 70"/>
              <p:cNvSpPr txBox="1"/>
              <p:nvPr/>
            </p:nvSpPr>
            <p:spPr>
              <a:xfrm>
                <a:off x="3773594" y="2451367"/>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p:sp>
            <p:nvSpPr>
              <p:cNvPr id="71" name="TextBox 70"/>
              <p:cNvSpPr txBox="1">
                <a:spLocks noRot="1" noChangeAspect="1" noMove="1" noResize="1" noEditPoints="1" noAdjustHandles="1" noChangeArrowheads="1" noChangeShapeType="1" noTextEdit="1"/>
              </p:cNvSpPr>
              <p:nvPr/>
            </p:nvSpPr>
            <p:spPr>
              <a:xfrm>
                <a:off x="3773594" y="2451367"/>
                <a:ext cx="906402" cy="415498"/>
              </a:xfrm>
              <a:prstGeom prst="rect">
                <a:avLst/>
              </a:prstGeom>
              <a:blipFill>
                <a:blip r:embed="rId2"/>
                <a:stretch>
                  <a:fillRect b="-1471"/>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73" name="TextBox 72"/>
              <p:cNvSpPr txBox="1"/>
              <p:nvPr/>
            </p:nvSpPr>
            <p:spPr>
              <a:xfrm>
                <a:off x="3794889" y="4384725"/>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p:sp>
            <p:nvSpPr>
              <p:cNvPr id="73" name="TextBox 72"/>
              <p:cNvSpPr txBox="1">
                <a:spLocks noRot="1" noChangeAspect="1" noMove="1" noResize="1" noEditPoints="1" noAdjustHandles="1" noChangeArrowheads="1" noChangeShapeType="1" noTextEdit="1"/>
              </p:cNvSpPr>
              <p:nvPr/>
            </p:nvSpPr>
            <p:spPr>
              <a:xfrm>
                <a:off x="3794889" y="4384725"/>
                <a:ext cx="906402" cy="415498"/>
              </a:xfrm>
              <a:prstGeom prst="rect">
                <a:avLst/>
              </a:prstGeom>
              <a:blipFill>
                <a:blip r:embed="rId3"/>
                <a:stretch>
                  <a:fillRect b="-1471"/>
                </a:stretch>
              </a:blipFill>
            </p:spPr>
            <p:txBody>
              <a:bodyPr/>
              <a:lstStyle/>
              <a:p>
                <a:r>
                  <a:rPr lang="ru-RU">
                    <a:noFill/>
                  </a:rPr>
                  <a:t> </a:t>
                </a:r>
              </a:p>
            </p:txBody>
          </p:sp>
        </mc:Fallback>
      </mc:AlternateContent>
      <p:sp>
        <p:nvSpPr>
          <p:cNvPr id="74" name="TextBox 73"/>
          <p:cNvSpPr txBox="1"/>
          <p:nvPr/>
        </p:nvSpPr>
        <p:spPr>
          <a:xfrm>
            <a:off x="2722630" y="3329992"/>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2722630" y="5456182"/>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5780683" y="4359966"/>
            <a:ext cx="619080" cy="300082"/>
          </a:xfrm>
          <a:prstGeom prst="rect">
            <a:avLst/>
          </a:prstGeom>
          <a:noFill/>
        </p:spPr>
        <p:txBody>
          <a:bodyPr wrap="none" rtlCol="0">
            <a:spAutoFit/>
          </a:bodyPr>
          <a:lstStyle/>
          <a:p>
            <a:r>
              <a:rPr lang="en-US" sz="1350" dirty="0"/>
              <a:t>N-dim</a:t>
            </a:r>
          </a:p>
        </p:txBody>
      </p:sp>
      <mc:AlternateContent xmlns:mc="http://schemas.openxmlformats.org/markup-compatibility/2006">
        <mc:Choice xmlns:a14="http://schemas.microsoft.com/office/drawing/2010/main" Requires="a14">
          <p:sp>
            <p:nvSpPr>
              <p:cNvPr id="78" name="TextBox 77"/>
              <p:cNvSpPr txBox="1"/>
              <p:nvPr/>
            </p:nvSpPr>
            <p:spPr>
              <a:xfrm>
                <a:off x="7108220" y="3469545"/>
                <a:ext cx="1011111"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r>
                            <a:rPr lang="en-US" sz="2100" i="1">
                              <a:latin typeface="Cambria Math" panose="02040503050406030204" pitchFamily="18" charset="0"/>
                            </a:rPr>
                            <m:t>′</m:t>
                          </m:r>
                        </m:e>
                        <m:sub>
                          <m:r>
                            <a:rPr lang="en-US" sz="2100" i="1">
                              <a:latin typeface="Cambria Math" panose="02040503050406030204" pitchFamily="18" charset="0"/>
                            </a:rPr>
                            <m:t>𝑁</m:t>
                          </m:r>
                          <m:r>
                            <a:rPr lang="en-US" sz="2100" i="1">
                              <a:latin typeface="Cambria Math" panose="02040503050406030204" pitchFamily="18" charset="0"/>
                            </a:rPr>
                            <m:t>×</m:t>
                          </m:r>
                          <m:r>
                            <a:rPr lang="en-US" sz="2100" i="1">
                              <a:latin typeface="Cambria Math" panose="02040503050406030204" pitchFamily="18" charset="0"/>
                            </a:rPr>
                            <m:t>𝑉</m:t>
                          </m:r>
                        </m:sub>
                      </m:sSub>
                    </m:oMath>
                  </m:oMathPara>
                </a14:m>
                <a:endParaRPr lang="en-US" sz="2100" dirty="0"/>
              </a:p>
            </p:txBody>
          </p:sp>
        </mc:Choice>
        <mc:Fallback>
          <p:sp>
            <p:nvSpPr>
              <p:cNvPr id="78" name="TextBox 77"/>
              <p:cNvSpPr txBox="1">
                <a:spLocks noRot="1" noChangeAspect="1" noMove="1" noResize="1" noEditPoints="1" noAdjustHandles="1" noChangeArrowheads="1" noChangeShapeType="1" noTextEdit="1"/>
              </p:cNvSpPr>
              <p:nvPr/>
            </p:nvSpPr>
            <p:spPr>
              <a:xfrm>
                <a:off x="7108220" y="3469545"/>
                <a:ext cx="1011111" cy="415498"/>
              </a:xfrm>
              <a:prstGeom prst="rect">
                <a:avLst/>
              </a:prstGeom>
              <a:blipFill>
                <a:blip r:embed="rId4"/>
                <a:stretch>
                  <a:fillRect b="-1471"/>
                </a:stretch>
              </a:blipFill>
            </p:spPr>
            <p:txBody>
              <a:bodyPr/>
              <a:lstStyle/>
              <a:p>
                <a:r>
                  <a:rPr lang="ru-RU">
                    <a:noFill/>
                  </a:rPr>
                  <a:t> </a:t>
                </a:r>
              </a:p>
            </p:txBody>
          </p:sp>
        </mc:Fallback>
      </mc:AlternateContent>
      <p:sp>
        <p:nvSpPr>
          <p:cNvPr id="80" name="TextBox 79"/>
          <p:cNvSpPr txBox="1"/>
          <p:nvPr/>
        </p:nvSpPr>
        <p:spPr>
          <a:xfrm>
            <a:off x="8880960" y="4408603"/>
            <a:ext cx="604653" cy="300082"/>
          </a:xfrm>
          <a:prstGeom prst="rect">
            <a:avLst/>
          </a:prstGeom>
          <a:noFill/>
        </p:spPr>
        <p:txBody>
          <a:bodyPr wrap="none" rtlCol="0">
            <a:spAutoFit/>
          </a:bodyPr>
          <a:lstStyle/>
          <a:p>
            <a:r>
              <a:rPr lang="en-US" sz="1350" dirty="0"/>
              <a:t>V-dim</a:t>
            </a:r>
          </a:p>
        </p:txBody>
      </p:sp>
      <p:sp>
        <p:nvSpPr>
          <p:cNvPr id="69" name="TextBox 68"/>
          <p:cNvSpPr txBox="1"/>
          <p:nvPr/>
        </p:nvSpPr>
        <p:spPr>
          <a:xfrm>
            <a:off x="4892056" y="5456182"/>
            <a:ext cx="2474780" cy="300082"/>
          </a:xfrm>
          <a:prstGeom prst="rect">
            <a:avLst/>
          </a:prstGeom>
          <a:noFill/>
        </p:spPr>
        <p:txBody>
          <a:bodyPr wrap="none" rtlCol="0">
            <a:spAutoFit/>
          </a:bodyPr>
          <a:lstStyle/>
          <a:p>
            <a:r>
              <a:rPr lang="en-US" sz="1350" dirty="0"/>
              <a:t>N will be the size of word vector</a:t>
            </a:r>
          </a:p>
        </p:txBody>
      </p:sp>
      <p:sp>
        <p:nvSpPr>
          <p:cNvPr id="81" name="TextBox 80"/>
          <p:cNvSpPr txBox="1"/>
          <p:nvPr/>
        </p:nvSpPr>
        <p:spPr>
          <a:xfrm>
            <a:off x="5201804" y="1106081"/>
            <a:ext cx="2001510" cy="300082"/>
          </a:xfrm>
          <a:prstGeom prst="rect">
            <a:avLst/>
          </a:prstGeom>
          <a:noFill/>
        </p:spPr>
        <p:txBody>
          <a:bodyPr wrap="none" rtlCol="0">
            <a:spAutoFit/>
          </a:bodyPr>
          <a:lstStyle/>
          <a:p>
            <a:r>
              <a:rPr lang="en-US" sz="1350" dirty="0">
                <a:solidFill>
                  <a:srgbClr val="FF0000"/>
                </a:solidFill>
              </a:rPr>
              <a:t>We must learn W and W</a:t>
            </a:r>
            <a:r>
              <a:rPr lang="en-US" sz="1350" baseline="30000" dirty="0">
                <a:solidFill>
                  <a:srgbClr val="FF0000"/>
                </a:solidFill>
              </a:rPr>
              <a:t>’</a:t>
            </a:r>
            <a:r>
              <a:rPr lang="en-US" sz="1350" dirty="0">
                <a:solidFill>
                  <a:srgbClr val="FF0000"/>
                </a:solidFill>
              </a:rPr>
              <a:t> </a:t>
            </a:r>
          </a:p>
        </p:txBody>
      </p:sp>
      <p:cxnSp>
        <p:nvCxnSpPr>
          <p:cNvPr id="3" name="Straight Arrow Connector 2"/>
          <p:cNvCxnSpPr>
            <a:stCxn id="81" idx="2"/>
            <a:endCxn id="71" idx="3"/>
          </p:cNvCxnSpPr>
          <p:nvPr/>
        </p:nvCxnSpPr>
        <p:spPr>
          <a:xfrm flipH="1">
            <a:off x="4679997" y="1406164"/>
            <a:ext cx="1522563" cy="1252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1" idx="2"/>
            <a:endCxn id="78" idx="0"/>
          </p:cNvCxnSpPr>
          <p:nvPr/>
        </p:nvCxnSpPr>
        <p:spPr>
          <a:xfrm>
            <a:off x="6202559" y="1406163"/>
            <a:ext cx="1411216" cy="2063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315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362114" y="1789805"/>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3362115" y="39405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2954062" y="2453691"/>
            <a:ext cx="409086" cy="300082"/>
          </a:xfrm>
          <a:prstGeom prst="rect">
            <a:avLst/>
          </a:prstGeom>
          <a:noFill/>
        </p:spPr>
        <p:txBody>
          <a:bodyPr wrap="none" rtlCol="0">
            <a:spAutoFit/>
          </a:bodyPr>
          <a:lstStyle/>
          <a:p>
            <a:r>
              <a:rPr lang="en-US" sz="1350" dirty="0"/>
              <a:t>cat</a:t>
            </a:r>
          </a:p>
        </p:txBody>
      </p:sp>
      <p:sp>
        <p:nvSpPr>
          <p:cNvPr id="33" name="TextBox 32"/>
          <p:cNvSpPr txBox="1"/>
          <p:nvPr/>
        </p:nvSpPr>
        <p:spPr>
          <a:xfrm>
            <a:off x="2954061" y="4653796"/>
            <a:ext cx="367408" cy="300082"/>
          </a:xfrm>
          <a:prstGeom prst="rect">
            <a:avLst/>
          </a:prstGeom>
          <a:noFill/>
        </p:spPr>
        <p:txBody>
          <a:bodyPr wrap="none" rtlCol="0">
            <a:spAutoFit/>
          </a:bodyPr>
          <a:lstStyle/>
          <a:p>
            <a:r>
              <a:rPr lang="en-US" sz="1350" dirty="0"/>
              <a:t>on</a:t>
            </a:r>
          </a:p>
        </p:txBody>
      </p:sp>
      <p:grpSp>
        <p:nvGrpSpPr>
          <p:cNvPr id="46" name="Group 45"/>
          <p:cNvGrpSpPr/>
          <p:nvPr/>
        </p:nvGrpSpPr>
        <p:grpSpPr>
          <a:xfrm>
            <a:off x="5957457" y="31516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8559093" y="2859653"/>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3017289" y="14125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3567856" y="1789806"/>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567854" y="31487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61563" y="3570994"/>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3567854" y="4232596"/>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612633" y="2379569"/>
            <a:ext cx="1093761"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8988152" y="3597454"/>
            <a:ext cx="409086"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6163197" y="28587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163197" y="4221533"/>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8147545" y="2424158"/>
            <a:ext cx="1072217" cy="300082"/>
          </a:xfrm>
          <a:prstGeom prst="rect">
            <a:avLst/>
          </a:prstGeom>
          <a:noFill/>
        </p:spPr>
        <p:txBody>
          <a:bodyPr wrap="none" rtlCol="0">
            <a:spAutoFit/>
          </a:bodyPr>
          <a:lstStyle/>
          <a:p>
            <a:r>
              <a:rPr lang="en-US" sz="1350" dirty="0"/>
              <a:t>Output layer</a:t>
            </a:r>
          </a:p>
        </p:txBody>
      </p:sp>
      <mc:AlternateContent xmlns:mc="http://schemas.openxmlformats.org/markup-compatibility/2006">
        <mc:Choice xmlns:a14="http://schemas.microsoft.com/office/drawing/2010/main" Requires="a14">
          <p:sp>
            <p:nvSpPr>
              <p:cNvPr id="71" name="TextBox 70"/>
              <p:cNvSpPr txBox="1"/>
              <p:nvPr/>
            </p:nvSpPr>
            <p:spPr>
              <a:xfrm>
                <a:off x="3773594" y="2451367"/>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p:sp>
            <p:nvSpPr>
              <p:cNvPr id="71" name="TextBox 70"/>
              <p:cNvSpPr txBox="1">
                <a:spLocks noRot="1" noChangeAspect="1" noMove="1" noResize="1" noEditPoints="1" noAdjustHandles="1" noChangeArrowheads="1" noChangeShapeType="1" noTextEdit="1"/>
              </p:cNvSpPr>
              <p:nvPr/>
            </p:nvSpPr>
            <p:spPr>
              <a:xfrm>
                <a:off x="3773594" y="2451367"/>
                <a:ext cx="906402" cy="415498"/>
              </a:xfrm>
              <a:prstGeom prst="rect">
                <a:avLst/>
              </a:prstGeom>
              <a:blipFill>
                <a:blip r:embed="rId2"/>
                <a:stretch>
                  <a:fillRect b="-1471"/>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73" name="TextBox 72"/>
              <p:cNvSpPr txBox="1"/>
              <p:nvPr/>
            </p:nvSpPr>
            <p:spPr>
              <a:xfrm>
                <a:off x="3794889" y="4384725"/>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p:sp>
            <p:nvSpPr>
              <p:cNvPr id="73" name="TextBox 72"/>
              <p:cNvSpPr txBox="1">
                <a:spLocks noRot="1" noChangeAspect="1" noMove="1" noResize="1" noEditPoints="1" noAdjustHandles="1" noChangeArrowheads="1" noChangeShapeType="1" noTextEdit="1"/>
              </p:cNvSpPr>
              <p:nvPr/>
            </p:nvSpPr>
            <p:spPr>
              <a:xfrm>
                <a:off x="3794889" y="4384725"/>
                <a:ext cx="906402" cy="415498"/>
              </a:xfrm>
              <a:prstGeom prst="rect">
                <a:avLst/>
              </a:prstGeom>
              <a:blipFill>
                <a:blip r:embed="rId3"/>
                <a:stretch>
                  <a:fillRect b="-1471"/>
                </a:stretch>
              </a:blipFill>
            </p:spPr>
            <p:txBody>
              <a:bodyPr/>
              <a:lstStyle/>
              <a:p>
                <a:r>
                  <a:rPr lang="ru-RU">
                    <a:noFill/>
                  </a:rPr>
                  <a:t> </a:t>
                </a:r>
              </a:p>
            </p:txBody>
          </p:sp>
        </mc:Fallback>
      </mc:AlternateContent>
      <p:sp>
        <p:nvSpPr>
          <p:cNvPr id="74" name="TextBox 73"/>
          <p:cNvSpPr txBox="1"/>
          <p:nvPr/>
        </p:nvSpPr>
        <p:spPr>
          <a:xfrm>
            <a:off x="2722630" y="3329992"/>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2722630" y="5456182"/>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5780683" y="4359966"/>
            <a:ext cx="619080" cy="300082"/>
          </a:xfrm>
          <a:prstGeom prst="rect">
            <a:avLst/>
          </a:prstGeom>
          <a:noFill/>
        </p:spPr>
        <p:txBody>
          <a:bodyPr wrap="none" rtlCol="0">
            <a:spAutoFit/>
          </a:bodyPr>
          <a:lstStyle/>
          <a:p>
            <a:r>
              <a:rPr lang="en-US" sz="1350" dirty="0"/>
              <a:t>N-dim</a:t>
            </a:r>
          </a:p>
        </p:txBody>
      </p:sp>
      <mc:AlternateContent xmlns:mc="http://schemas.openxmlformats.org/markup-compatibility/2006">
        <mc:Choice xmlns:a14="http://schemas.microsoft.com/office/drawing/2010/main" Requires="a14">
          <p:sp>
            <p:nvSpPr>
              <p:cNvPr id="78" name="TextBox 77"/>
              <p:cNvSpPr txBox="1"/>
              <p:nvPr/>
            </p:nvSpPr>
            <p:spPr>
              <a:xfrm>
                <a:off x="7108220" y="3469545"/>
                <a:ext cx="1011111"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r>
                            <a:rPr lang="en-US" sz="2100" i="1">
                              <a:latin typeface="Cambria Math" panose="02040503050406030204" pitchFamily="18" charset="0"/>
                            </a:rPr>
                            <m:t>′</m:t>
                          </m:r>
                        </m:e>
                        <m:sub>
                          <m:r>
                            <a:rPr lang="en-US" sz="2100" i="1">
                              <a:latin typeface="Cambria Math" panose="02040503050406030204" pitchFamily="18" charset="0"/>
                            </a:rPr>
                            <m:t>𝑁</m:t>
                          </m:r>
                          <m:r>
                            <a:rPr lang="en-US" sz="2100" i="1">
                              <a:latin typeface="Cambria Math" panose="02040503050406030204" pitchFamily="18" charset="0"/>
                            </a:rPr>
                            <m:t>×</m:t>
                          </m:r>
                          <m:r>
                            <a:rPr lang="en-US" sz="2100" i="1">
                              <a:latin typeface="Cambria Math" panose="02040503050406030204" pitchFamily="18" charset="0"/>
                            </a:rPr>
                            <m:t>𝑉</m:t>
                          </m:r>
                        </m:sub>
                      </m:sSub>
                    </m:oMath>
                  </m:oMathPara>
                </a14:m>
                <a:endParaRPr lang="en-US" sz="2100" dirty="0"/>
              </a:p>
            </p:txBody>
          </p:sp>
        </mc:Choice>
        <mc:Fallback>
          <p:sp>
            <p:nvSpPr>
              <p:cNvPr id="78" name="TextBox 77"/>
              <p:cNvSpPr txBox="1">
                <a:spLocks noRot="1" noChangeAspect="1" noMove="1" noResize="1" noEditPoints="1" noAdjustHandles="1" noChangeArrowheads="1" noChangeShapeType="1" noTextEdit="1"/>
              </p:cNvSpPr>
              <p:nvPr/>
            </p:nvSpPr>
            <p:spPr>
              <a:xfrm>
                <a:off x="7108220" y="3469545"/>
                <a:ext cx="1011111" cy="415498"/>
              </a:xfrm>
              <a:prstGeom prst="rect">
                <a:avLst/>
              </a:prstGeom>
              <a:blipFill>
                <a:blip r:embed="rId4"/>
                <a:stretch>
                  <a:fillRect b="-1471"/>
                </a:stretch>
              </a:blipFill>
            </p:spPr>
            <p:txBody>
              <a:bodyPr/>
              <a:lstStyle/>
              <a:p>
                <a:r>
                  <a:rPr lang="ru-RU">
                    <a:noFill/>
                  </a:rPr>
                  <a:t> </a:t>
                </a:r>
              </a:p>
            </p:txBody>
          </p:sp>
        </mc:Fallback>
      </mc:AlternateContent>
      <p:sp>
        <p:nvSpPr>
          <p:cNvPr id="80" name="TextBox 79"/>
          <p:cNvSpPr txBox="1"/>
          <p:nvPr/>
        </p:nvSpPr>
        <p:spPr>
          <a:xfrm>
            <a:off x="8880960" y="4408603"/>
            <a:ext cx="604653" cy="300082"/>
          </a:xfrm>
          <a:prstGeom prst="rect">
            <a:avLst/>
          </a:prstGeom>
          <a:noFill/>
        </p:spPr>
        <p:txBody>
          <a:bodyPr wrap="none" rtlCol="0">
            <a:spAutoFit/>
          </a:bodyPr>
          <a:lstStyle/>
          <a:p>
            <a:r>
              <a:rPr lang="en-US" sz="1350" dirty="0"/>
              <a:t>V-dim</a:t>
            </a:r>
          </a:p>
        </p:txBody>
      </p:sp>
      <p:sp>
        <p:nvSpPr>
          <p:cNvPr id="69" name="TextBox 68"/>
          <p:cNvSpPr txBox="1"/>
          <p:nvPr/>
        </p:nvSpPr>
        <p:spPr>
          <a:xfrm>
            <a:off x="4892056" y="5456182"/>
            <a:ext cx="2474780" cy="300082"/>
          </a:xfrm>
          <a:prstGeom prst="rect">
            <a:avLst/>
          </a:prstGeom>
          <a:noFill/>
        </p:spPr>
        <p:txBody>
          <a:bodyPr wrap="none" rtlCol="0">
            <a:spAutoFit/>
          </a:bodyPr>
          <a:lstStyle/>
          <a:p>
            <a:r>
              <a:rPr lang="en-US" sz="1350" dirty="0"/>
              <a:t>N will be the size of word vector</a:t>
            </a:r>
          </a:p>
        </p:txBody>
      </p:sp>
      <p:sp>
        <p:nvSpPr>
          <p:cNvPr id="81" name="TextBox 80"/>
          <p:cNvSpPr txBox="1"/>
          <p:nvPr/>
        </p:nvSpPr>
        <p:spPr>
          <a:xfrm>
            <a:off x="5201804" y="1106081"/>
            <a:ext cx="2001510" cy="300082"/>
          </a:xfrm>
          <a:prstGeom prst="rect">
            <a:avLst/>
          </a:prstGeom>
          <a:noFill/>
        </p:spPr>
        <p:txBody>
          <a:bodyPr wrap="none" rtlCol="0">
            <a:spAutoFit/>
          </a:bodyPr>
          <a:lstStyle/>
          <a:p>
            <a:r>
              <a:rPr lang="en-US" sz="1350" dirty="0">
                <a:solidFill>
                  <a:srgbClr val="FF0000"/>
                </a:solidFill>
              </a:rPr>
              <a:t>We must learn W and W</a:t>
            </a:r>
            <a:r>
              <a:rPr lang="en-US" sz="1350" baseline="30000" dirty="0">
                <a:solidFill>
                  <a:srgbClr val="FF0000"/>
                </a:solidFill>
              </a:rPr>
              <a:t>’</a:t>
            </a:r>
            <a:r>
              <a:rPr lang="en-US" sz="1350" dirty="0">
                <a:solidFill>
                  <a:srgbClr val="FF0000"/>
                </a:solidFill>
              </a:rPr>
              <a:t> </a:t>
            </a:r>
          </a:p>
        </p:txBody>
      </p:sp>
      <p:cxnSp>
        <p:nvCxnSpPr>
          <p:cNvPr id="3" name="Straight Arrow Connector 2"/>
          <p:cNvCxnSpPr>
            <a:stCxn id="81" idx="2"/>
            <a:endCxn id="71" idx="3"/>
          </p:cNvCxnSpPr>
          <p:nvPr/>
        </p:nvCxnSpPr>
        <p:spPr>
          <a:xfrm flipH="1">
            <a:off x="4679997" y="1406164"/>
            <a:ext cx="1522563" cy="1252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1" idx="2"/>
            <a:endCxn id="78" idx="0"/>
          </p:cNvCxnSpPr>
          <p:nvPr/>
        </p:nvCxnSpPr>
        <p:spPr>
          <a:xfrm>
            <a:off x="6202559" y="1406163"/>
            <a:ext cx="1411216" cy="2063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63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360685" y="1781204"/>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3360686" y="39319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2952632" y="2445091"/>
            <a:ext cx="406458" cy="300082"/>
          </a:xfrm>
          <a:prstGeom prst="rect">
            <a:avLst/>
          </a:prstGeom>
          <a:noFill/>
        </p:spPr>
        <p:txBody>
          <a:bodyPr wrap="none" rtlCol="0">
            <a:spAutoFit/>
          </a:bodyPr>
          <a:lstStyle/>
          <a:p>
            <a:r>
              <a:rPr lang="en-US" sz="1350" dirty="0" err="1"/>
              <a:t>x</a:t>
            </a:r>
            <a:r>
              <a:rPr lang="en-US" sz="1350" baseline="-25000" dirty="0" err="1"/>
              <a:t>cat</a:t>
            </a:r>
            <a:endParaRPr lang="en-US" sz="1350" dirty="0"/>
          </a:p>
        </p:txBody>
      </p:sp>
      <p:sp>
        <p:nvSpPr>
          <p:cNvPr id="33" name="TextBox 32"/>
          <p:cNvSpPr txBox="1"/>
          <p:nvPr/>
        </p:nvSpPr>
        <p:spPr>
          <a:xfrm>
            <a:off x="2952633" y="4645195"/>
            <a:ext cx="377155" cy="300082"/>
          </a:xfrm>
          <a:prstGeom prst="rect">
            <a:avLst/>
          </a:prstGeom>
          <a:noFill/>
        </p:spPr>
        <p:txBody>
          <a:bodyPr wrap="none" rtlCol="0">
            <a:spAutoFit/>
          </a:bodyPr>
          <a:lstStyle/>
          <a:p>
            <a:r>
              <a:rPr lang="en-US" sz="1350" dirty="0" err="1"/>
              <a:t>x</a:t>
            </a:r>
            <a:r>
              <a:rPr lang="en-US" sz="1350" baseline="-25000" dirty="0" err="1"/>
              <a:t>on</a:t>
            </a:r>
            <a:endParaRPr lang="en-US" sz="1350" dirty="0"/>
          </a:p>
        </p:txBody>
      </p:sp>
      <p:grpSp>
        <p:nvGrpSpPr>
          <p:cNvPr id="46" name="Group 45"/>
          <p:cNvGrpSpPr/>
          <p:nvPr/>
        </p:nvGrpSpPr>
        <p:grpSpPr>
          <a:xfrm>
            <a:off x="5957456" y="31430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8559092" y="2851052"/>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3015859" y="14039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3567855" y="1781206"/>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567854" y="31401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61562" y="3562394"/>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3567854" y="4223996"/>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605435" y="4582242"/>
            <a:ext cx="1093761"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8988151" y="3588853"/>
            <a:ext cx="409086"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6163196" y="28501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163196" y="4212933"/>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8147544" y="2415558"/>
            <a:ext cx="1072217" cy="300082"/>
          </a:xfrm>
          <a:prstGeom prst="rect">
            <a:avLst/>
          </a:prstGeom>
          <a:noFill/>
        </p:spPr>
        <p:txBody>
          <a:bodyPr wrap="none" rtlCol="0">
            <a:spAutoFit/>
          </a:bodyPr>
          <a:lstStyle/>
          <a:p>
            <a:r>
              <a:rPr lang="en-US" sz="1350" dirty="0"/>
              <a:t>Output layer</a:t>
            </a:r>
          </a:p>
        </p:txBody>
      </p:sp>
      <p:sp>
        <p:nvSpPr>
          <p:cNvPr id="74" name="TextBox 73"/>
          <p:cNvSpPr txBox="1"/>
          <p:nvPr/>
        </p:nvSpPr>
        <p:spPr>
          <a:xfrm>
            <a:off x="2721201" y="3321391"/>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2721201" y="5447581"/>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5795741" y="4845890"/>
            <a:ext cx="619080" cy="300082"/>
          </a:xfrm>
          <a:prstGeom prst="rect">
            <a:avLst/>
          </a:prstGeom>
          <a:noFill/>
        </p:spPr>
        <p:txBody>
          <a:bodyPr wrap="none" rtlCol="0">
            <a:spAutoFit/>
          </a:bodyPr>
          <a:lstStyle/>
          <a:p>
            <a:r>
              <a:rPr lang="en-US" sz="1350" dirty="0"/>
              <a:t>N-dim</a:t>
            </a:r>
          </a:p>
        </p:txBody>
      </p:sp>
      <p:sp>
        <p:nvSpPr>
          <p:cNvPr id="80" name="TextBox 79"/>
          <p:cNvSpPr txBox="1"/>
          <p:nvPr/>
        </p:nvSpPr>
        <p:spPr>
          <a:xfrm>
            <a:off x="8880959" y="4400003"/>
            <a:ext cx="604653" cy="300082"/>
          </a:xfrm>
          <a:prstGeom prst="rect">
            <a:avLst/>
          </a:prstGeom>
          <a:noFill/>
        </p:spPr>
        <p:txBody>
          <a:bodyPr wrap="none" rtlCol="0">
            <a:spAutoFit/>
          </a:bodyPr>
          <a:lstStyle/>
          <a:p>
            <a:r>
              <a:rPr lang="en-US" sz="1350" dirty="0"/>
              <a:t>V-dim</a:t>
            </a:r>
          </a:p>
        </p:txBody>
      </p:sp>
      <mc:AlternateContent xmlns:mc="http://schemas.openxmlformats.org/markup-compatibility/2006">
        <mc:Choice xmlns:a14="http://schemas.microsoft.com/office/drawing/2010/main" Requires="a14">
          <p:sp>
            <p:nvSpPr>
              <p:cNvPr id="98" name="TextBox 97"/>
              <p:cNvSpPr txBox="1"/>
              <p:nvPr/>
            </p:nvSpPr>
            <p:spPr>
              <a:xfrm rot="1413182">
                <a:off x="3554402" y="2789621"/>
                <a:ext cx="2504916"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𝑐𝑎𝑡</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𝑣</m:t>
                          </m:r>
                        </m:e>
                        <m:sub>
                          <m:r>
                            <a:rPr lang="en-US" sz="2100" i="1">
                              <a:latin typeface="Cambria Math" panose="02040503050406030204" pitchFamily="18" charset="0"/>
                            </a:rPr>
                            <m:t>𝑐𝑎𝑡</m:t>
                          </m:r>
                        </m:sub>
                      </m:sSub>
                    </m:oMath>
                  </m:oMathPara>
                </a14:m>
                <a:endParaRPr lang="en-US" sz="2100" dirty="0"/>
              </a:p>
            </p:txBody>
          </p:sp>
        </mc:Choice>
        <mc:Fallback>
          <p:sp>
            <p:nvSpPr>
              <p:cNvPr id="98" name="TextBox 97"/>
              <p:cNvSpPr txBox="1">
                <a:spLocks noRot="1" noChangeAspect="1" noMove="1" noResize="1" noEditPoints="1" noAdjustHandles="1" noChangeArrowheads="1" noChangeShapeType="1" noTextEdit="1"/>
              </p:cNvSpPr>
              <p:nvPr/>
            </p:nvSpPr>
            <p:spPr>
              <a:xfrm rot="1413182">
                <a:off x="3554402" y="2789621"/>
                <a:ext cx="2504916" cy="422039"/>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99" name="TextBox 98"/>
              <p:cNvSpPr txBox="1"/>
              <p:nvPr/>
            </p:nvSpPr>
            <p:spPr>
              <a:xfrm rot="19631347">
                <a:off x="3657571" y="4232327"/>
                <a:ext cx="2356479"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𝑜𝑛</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𝑣</m:t>
                          </m:r>
                        </m:e>
                        <m:sub>
                          <m:r>
                            <a:rPr lang="en-US" sz="2100" i="1">
                              <a:latin typeface="Cambria Math" panose="02040503050406030204" pitchFamily="18" charset="0"/>
                            </a:rPr>
                            <m:t>𝑜𝑛</m:t>
                          </m:r>
                        </m:sub>
                      </m:sSub>
                    </m:oMath>
                  </m:oMathPara>
                </a14:m>
                <a:endParaRPr lang="en-US" sz="2100" dirty="0"/>
              </a:p>
            </p:txBody>
          </p:sp>
        </mc:Choice>
        <mc:Fallback>
          <p:sp>
            <p:nvSpPr>
              <p:cNvPr id="99" name="TextBox 98"/>
              <p:cNvSpPr txBox="1">
                <a:spLocks noRot="1" noChangeAspect="1" noMove="1" noResize="1" noEditPoints="1" noAdjustHandles="1" noChangeArrowheads="1" noChangeShapeType="1" noTextEdit="1"/>
              </p:cNvSpPr>
              <p:nvPr/>
            </p:nvSpPr>
            <p:spPr>
              <a:xfrm rot="19631347">
                <a:off x="3657571" y="4232327"/>
                <a:ext cx="2356479" cy="422039"/>
              </a:xfrm>
              <a:prstGeom prst="rect">
                <a:avLst/>
              </a:prstGeom>
              <a:blipFill>
                <a:blip r:embed="rId3"/>
                <a:stretch>
                  <a:fillRect/>
                </a:stretch>
              </a:blipFill>
            </p:spPr>
            <p:txBody>
              <a:bodyPr/>
              <a:lstStyle/>
              <a:p>
                <a:r>
                  <a:rPr lang="ru-RU">
                    <a:noFill/>
                  </a:rPr>
                  <a:t> </a:t>
                </a:r>
              </a:p>
            </p:txBody>
          </p:sp>
        </mc:Fallback>
      </mc:AlternateContent>
      <p:sp>
        <p:nvSpPr>
          <p:cNvPr id="100" name="TextBox 99"/>
          <p:cNvSpPr txBox="1"/>
          <p:nvPr/>
        </p:nvSpPr>
        <p:spPr>
          <a:xfrm>
            <a:off x="5445245" y="3579316"/>
            <a:ext cx="285656" cy="300082"/>
          </a:xfrm>
          <a:prstGeom prst="rect">
            <a:avLst/>
          </a:prstGeom>
          <a:noFill/>
        </p:spPr>
        <p:txBody>
          <a:bodyPr wrap="none" rtlCol="0">
            <a:spAutoFit/>
          </a:bodyPr>
          <a:lstStyle/>
          <a:p>
            <a:r>
              <a:rPr lang="en-US" sz="1350" dirty="0"/>
              <a:t>+</a:t>
            </a:r>
          </a:p>
        </p:txBody>
      </p:sp>
      <mc:AlternateContent xmlns:mc="http://schemas.openxmlformats.org/markup-compatibility/2006">
        <mc:Choice xmlns:a14="http://schemas.microsoft.com/office/drawing/2010/main" Requires="a14">
          <p:sp>
            <p:nvSpPr>
              <p:cNvPr id="101" name="TextBox 100"/>
              <p:cNvSpPr txBox="1"/>
              <p:nvPr/>
            </p:nvSpPr>
            <p:spPr>
              <a:xfrm>
                <a:off x="6097990" y="3476421"/>
                <a:ext cx="1307153" cy="468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350" i="1">
                              <a:latin typeface="Cambria Math" panose="02040503050406030204" pitchFamily="18" charset="0"/>
                            </a:rPr>
                          </m:ctrlPr>
                        </m:accPr>
                        <m:e>
                          <m:r>
                            <a:rPr lang="en-US" sz="1350" i="1">
                              <a:latin typeface="Cambria Math" panose="02040503050406030204" pitchFamily="18" charset="0"/>
                            </a:rPr>
                            <m:t>𝑣</m:t>
                          </m:r>
                        </m:e>
                      </m:acc>
                      <m:r>
                        <a:rPr lang="en-US" sz="1350" i="1">
                          <a:latin typeface="Cambria Math" panose="02040503050406030204" pitchFamily="18" charset="0"/>
                        </a:rPr>
                        <m:t>=</m:t>
                      </m:r>
                      <m:f>
                        <m:fPr>
                          <m:ctrlPr>
                            <a:rPr lang="en-US" sz="1350" i="1">
                              <a:latin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𝑐𝑎𝑡</m:t>
                              </m:r>
                            </m:sub>
                          </m:sSub>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𝑜𝑛</m:t>
                              </m:r>
                            </m:sub>
                          </m:sSub>
                        </m:num>
                        <m:den>
                          <m:r>
                            <a:rPr lang="en-US" sz="1350" i="1">
                              <a:latin typeface="Cambria Math" panose="02040503050406030204" pitchFamily="18" charset="0"/>
                            </a:rPr>
                            <m:t>2</m:t>
                          </m:r>
                        </m:den>
                      </m:f>
                    </m:oMath>
                  </m:oMathPara>
                </a14:m>
                <a:endParaRPr lang="en-US" sz="1350" dirty="0"/>
              </a:p>
            </p:txBody>
          </p:sp>
        </mc:Choice>
        <mc:Fallback>
          <p:sp>
            <p:nvSpPr>
              <p:cNvPr id="101" name="TextBox 100"/>
              <p:cNvSpPr txBox="1">
                <a:spLocks noRot="1" noChangeAspect="1" noMove="1" noResize="1" noEditPoints="1" noAdjustHandles="1" noChangeArrowheads="1" noChangeShapeType="1" noTextEdit="1"/>
              </p:cNvSpPr>
              <p:nvPr/>
            </p:nvSpPr>
            <p:spPr>
              <a:xfrm>
                <a:off x="6097990" y="3476421"/>
                <a:ext cx="1307153" cy="468333"/>
              </a:xfrm>
              <a:prstGeom prst="rect">
                <a:avLst/>
              </a:prstGeom>
              <a:blipFill>
                <a:blip r:embed="rId4"/>
                <a:stretch>
                  <a:fillRect b="-2597"/>
                </a:stretch>
              </a:blipFill>
            </p:spPr>
            <p:txBody>
              <a:bodyPr/>
              <a:lstStyle/>
              <a:p>
                <a:r>
                  <a:rPr lang="ru-RU">
                    <a:noFill/>
                  </a:rPr>
                  <a:t> </a:t>
                </a:r>
              </a:p>
            </p:txBody>
          </p:sp>
        </mc:Fallback>
      </mc:AlternateContent>
      <p:graphicFrame>
        <p:nvGraphicFramePr>
          <p:cNvPr id="2" name="Table 1"/>
          <p:cNvGraphicFramePr>
            <a:graphicFrameLocks noGrp="1"/>
          </p:cNvGraphicFramePr>
          <p:nvPr/>
        </p:nvGraphicFramePr>
        <p:xfrm>
          <a:off x="4060924" y="1255867"/>
          <a:ext cx="2468880"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val="4253241636"/>
                    </a:ext>
                  </a:extLst>
                </a:gridCol>
                <a:gridCol w="246888">
                  <a:extLst>
                    <a:ext uri="{9D8B030D-6E8A-4147-A177-3AD203B41FA5}">
                      <a16:colId xmlns:a16="http://schemas.microsoft.com/office/drawing/2014/main" val="4278168359"/>
                    </a:ext>
                  </a:extLst>
                </a:gridCol>
                <a:gridCol w="246888">
                  <a:extLst>
                    <a:ext uri="{9D8B030D-6E8A-4147-A177-3AD203B41FA5}">
                      <a16:colId xmlns:a16="http://schemas.microsoft.com/office/drawing/2014/main" val="1775200123"/>
                    </a:ext>
                  </a:extLst>
                </a:gridCol>
                <a:gridCol w="246888">
                  <a:extLst>
                    <a:ext uri="{9D8B030D-6E8A-4147-A177-3AD203B41FA5}">
                      <a16:colId xmlns:a16="http://schemas.microsoft.com/office/drawing/2014/main" val="3058570661"/>
                    </a:ext>
                  </a:extLst>
                </a:gridCol>
                <a:gridCol w="246888">
                  <a:extLst>
                    <a:ext uri="{9D8B030D-6E8A-4147-A177-3AD203B41FA5}">
                      <a16:colId xmlns:a16="http://schemas.microsoft.com/office/drawing/2014/main" val="3635929464"/>
                    </a:ext>
                  </a:extLst>
                </a:gridCol>
                <a:gridCol w="246888">
                  <a:extLst>
                    <a:ext uri="{9D8B030D-6E8A-4147-A177-3AD203B41FA5}">
                      <a16:colId xmlns:a16="http://schemas.microsoft.com/office/drawing/2014/main" val="1060927547"/>
                    </a:ext>
                  </a:extLst>
                </a:gridCol>
                <a:gridCol w="246888">
                  <a:extLst>
                    <a:ext uri="{9D8B030D-6E8A-4147-A177-3AD203B41FA5}">
                      <a16:colId xmlns:a16="http://schemas.microsoft.com/office/drawing/2014/main" val="2648937507"/>
                    </a:ext>
                  </a:extLst>
                </a:gridCol>
                <a:gridCol w="246888">
                  <a:extLst>
                    <a:ext uri="{9D8B030D-6E8A-4147-A177-3AD203B41FA5}">
                      <a16:colId xmlns:a16="http://schemas.microsoft.com/office/drawing/2014/main" val="3865230097"/>
                    </a:ext>
                  </a:extLst>
                </a:gridCol>
                <a:gridCol w="246888">
                  <a:extLst>
                    <a:ext uri="{9D8B030D-6E8A-4147-A177-3AD203B41FA5}">
                      <a16:colId xmlns:a16="http://schemas.microsoft.com/office/drawing/2014/main" val="2604712063"/>
                    </a:ext>
                  </a:extLst>
                </a:gridCol>
                <a:gridCol w="246888">
                  <a:extLst>
                    <a:ext uri="{9D8B030D-6E8A-4147-A177-3AD203B41FA5}">
                      <a16:colId xmlns:a16="http://schemas.microsoft.com/office/drawing/2014/main" val="3797226581"/>
                    </a:ext>
                  </a:extLst>
                </a:gridCol>
              </a:tblGrid>
              <a:tr h="246888">
                <a:tc>
                  <a:txBody>
                    <a:bodyPr/>
                    <a:lstStyle/>
                    <a:p>
                      <a:pPr algn="ctr"/>
                      <a:r>
                        <a:rPr lang="en-US" sz="900" b="0" dirty="0"/>
                        <a:t>0.1</a:t>
                      </a:r>
                    </a:p>
                  </a:txBody>
                  <a:tcPr marL="0" marR="0" marT="0" marB="0" anchor="ctr">
                    <a:solidFill>
                      <a:schemeClr val="bg1"/>
                    </a:solidFill>
                  </a:tcPr>
                </a:tc>
                <a:tc>
                  <a:txBody>
                    <a:bodyPr/>
                    <a:lstStyle/>
                    <a:p>
                      <a:pPr algn="ctr"/>
                      <a:r>
                        <a:rPr lang="en-US" sz="900" b="1" dirty="0">
                          <a:solidFill>
                            <a:srgbClr val="FF0000"/>
                          </a:solidFill>
                        </a:rPr>
                        <a:t>2.4</a:t>
                      </a:r>
                    </a:p>
                  </a:txBody>
                  <a:tcPr marL="0" marR="0" marT="0" marB="0" anchor="ctr">
                    <a:solidFill>
                      <a:schemeClr val="bg1"/>
                    </a:solidFill>
                  </a:tcPr>
                </a:tc>
                <a:tc>
                  <a:txBody>
                    <a:bodyPr/>
                    <a:lstStyle/>
                    <a:p>
                      <a:pPr algn="ctr"/>
                      <a:r>
                        <a:rPr lang="en-US" sz="900" b="0" dirty="0"/>
                        <a:t>1.6</a:t>
                      </a:r>
                    </a:p>
                  </a:txBody>
                  <a:tcPr marL="0" marR="0" marT="0" marB="0" anchor="ctr">
                    <a:solidFill>
                      <a:schemeClr val="bg1"/>
                    </a:solidFill>
                  </a:tcPr>
                </a:tc>
                <a:tc>
                  <a:txBody>
                    <a:bodyPr/>
                    <a:lstStyle/>
                    <a:p>
                      <a:pPr algn="ctr"/>
                      <a:r>
                        <a:rPr lang="en-US" sz="900" b="0" dirty="0"/>
                        <a:t>1.8</a:t>
                      </a:r>
                    </a:p>
                  </a:txBody>
                  <a:tcPr marL="0" marR="0" marT="0" marB="0" anchor="ctr">
                    <a:solidFill>
                      <a:schemeClr val="bg1"/>
                    </a:solidFill>
                  </a:tcPr>
                </a:tc>
                <a:tc>
                  <a:txBody>
                    <a:bodyPr/>
                    <a:lstStyle/>
                    <a:p>
                      <a:pPr algn="ctr"/>
                      <a:r>
                        <a:rPr lang="en-US" sz="900" b="0" dirty="0"/>
                        <a:t>0.5</a:t>
                      </a:r>
                    </a:p>
                  </a:txBody>
                  <a:tcPr marL="0" marR="0" marT="0" marB="0" anchor="ctr">
                    <a:solidFill>
                      <a:schemeClr val="bg1"/>
                    </a:solidFill>
                  </a:tcPr>
                </a:tc>
                <a:tc>
                  <a:txBody>
                    <a:bodyPr/>
                    <a:lstStyle/>
                    <a:p>
                      <a:pPr algn="ctr"/>
                      <a:r>
                        <a:rPr lang="en-US" sz="900" b="0" dirty="0"/>
                        <a:t>0.9</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3.2</a:t>
                      </a:r>
                    </a:p>
                  </a:txBody>
                  <a:tcPr marL="0" marR="0" marT="0" marB="0" anchor="ctr">
                    <a:solidFill>
                      <a:schemeClr val="bg1"/>
                    </a:solidFill>
                  </a:tcPr>
                </a:tc>
                <a:extLst>
                  <a:ext uri="{0D108BD9-81ED-4DB2-BD59-A6C34878D82A}">
                    <a16:rowId xmlns:a16="http://schemas.microsoft.com/office/drawing/2014/main" val="1811048262"/>
                  </a:ext>
                </a:extLst>
              </a:tr>
              <a:tr h="246888">
                <a:tc>
                  <a:txBody>
                    <a:bodyPr/>
                    <a:lstStyle/>
                    <a:p>
                      <a:pPr algn="ctr"/>
                      <a:r>
                        <a:rPr lang="en-US" sz="900" b="0" dirty="0"/>
                        <a:t>0.5</a:t>
                      </a:r>
                    </a:p>
                  </a:txBody>
                  <a:tcPr marL="0" marR="0" marT="0" marB="0" anchor="ctr">
                    <a:solidFill>
                      <a:schemeClr val="bg1"/>
                    </a:solidFill>
                  </a:tcPr>
                </a:tc>
                <a:tc>
                  <a:txBody>
                    <a:bodyPr/>
                    <a:lstStyle/>
                    <a:p>
                      <a:pPr algn="ctr"/>
                      <a:r>
                        <a:rPr lang="en-US" sz="900" b="1" dirty="0">
                          <a:solidFill>
                            <a:srgbClr val="FF0000"/>
                          </a:solidFill>
                        </a:rPr>
                        <a:t>2.6</a:t>
                      </a:r>
                    </a:p>
                  </a:txBody>
                  <a:tcPr marL="0" marR="0" marT="0" marB="0" anchor="ctr">
                    <a:solidFill>
                      <a:schemeClr val="bg1"/>
                    </a:solidFill>
                  </a:tcPr>
                </a:tc>
                <a:tc>
                  <a:txBody>
                    <a:bodyPr/>
                    <a:lstStyle/>
                    <a:p>
                      <a:pPr algn="ctr"/>
                      <a:r>
                        <a:rPr lang="en-US" sz="900" b="0" dirty="0"/>
                        <a:t>1.4</a:t>
                      </a:r>
                    </a:p>
                  </a:txBody>
                  <a:tcPr marL="0" marR="0" marT="0" marB="0" anchor="ctr">
                    <a:solidFill>
                      <a:schemeClr val="bg1"/>
                    </a:solidFill>
                  </a:tcPr>
                </a:tc>
                <a:tc>
                  <a:txBody>
                    <a:bodyPr/>
                    <a:lstStyle/>
                    <a:p>
                      <a:pPr algn="ctr"/>
                      <a:r>
                        <a:rPr lang="en-US" sz="900" b="0" dirty="0"/>
                        <a:t>2.9</a:t>
                      </a:r>
                    </a:p>
                  </a:txBody>
                  <a:tcPr marL="0" marR="0" marT="0" marB="0" anchor="ctr">
                    <a:solidFill>
                      <a:schemeClr val="bg1"/>
                    </a:solidFill>
                  </a:tcPr>
                </a:tc>
                <a:tc>
                  <a:txBody>
                    <a:bodyPr/>
                    <a:lstStyle/>
                    <a:p>
                      <a:pPr algn="ctr"/>
                      <a:r>
                        <a:rPr lang="en-US" sz="900" b="0" dirty="0"/>
                        <a:t>1.5</a:t>
                      </a:r>
                    </a:p>
                  </a:txBody>
                  <a:tcPr marL="0" marR="0" marT="0" marB="0" anchor="ctr">
                    <a:solidFill>
                      <a:schemeClr val="bg1"/>
                    </a:solidFill>
                  </a:tcPr>
                </a:tc>
                <a:tc>
                  <a:txBody>
                    <a:bodyPr/>
                    <a:lstStyle/>
                    <a:p>
                      <a:pPr algn="ctr"/>
                      <a:r>
                        <a:rPr lang="en-US" sz="900" b="0" dirty="0"/>
                        <a:t>3.6</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6.1</a:t>
                      </a:r>
                    </a:p>
                  </a:txBody>
                  <a:tcPr marL="0" marR="0" marT="0" marB="0" anchor="ctr">
                    <a:solidFill>
                      <a:schemeClr val="bg1"/>
                    </a:solidFill>
                  </a:tcPr>
                </a:tc>
                <a:extLst>
                  <a:ext uri="{0D108BD9-81ED-4DB2-BD59-A6C34878D82A}">
                    <a16:rowId xmlns:a16="http://schemas.microsoft.com/office/drawing/2014/main" val="1623160804"/>
                  </a:ext>
                </a:extLst>
              </a:tr>
              <a:tr h="246888">
                <a:tc>
                  <a:txBody>
                    <a:bodyPr/>
                    <a:lstStyle/>
                    <a:p>
                      <a:pPr algn="ctr"/>
                      <a:r>
                        <a:rPr lang="en-US" sz="900" b="0" dirty="0"/>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val="4268311445"/>
                  </a:ext>
                </a:extLst>
              </a:tr>
              <a:tr h="246888">
                <a:tc>
                  <a:txBody>
                    <a:bodyPr/>
                    <a:lstStyle/>
                    <a:p>
                      <a:pPr algn="ctr"/>
                      <a:r>
                        <a:rPr lang="en-US" sz="900" b="0" dirty="0"/>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val="3457582356"/>
                  </a:ext>
                </a:extLst>
              </a:tr>
              <a:tr h="246888">
                <a:tc>
                  <a:txBody>
                    <a:bodyPr/>
                    <a:lstStyle/>
                    <a:p>
                      <a:pPr algn="ctr"/>
                      <a:r>
                        <a:rPr lang="en-US" sz="900" b="0" dirty="0"/>
                        <a:t>0.6</a:t>
                      </a:r>
                    </a:p>
                  </a:txBody>
                  <a:tcPr marL="0" marR="0" marT="0" marB="0" anchor="ctr">
                    <a:solidFill>
                      <a:schemeClr val="bg1"/>
                    </a:solidFill>
                  </a:tcPr>
                </a:tc>
                <a:tc>
                  <a:txBody>
                    <a:bodyPr/>
                    <a:lstStyle/>
                    <a:p>
                      <a:pPr algn="ctr"/>
                      <a:r>
                        <a:rPr lang="en-US" sz="900" b="1" dirty="0">
                          <a:solidFill>
                            <a:srgbClr val="FF0000"/>
                          </a:solidFill>
                        </a:rPr>
                        <a:t>1.8</a:t>
                      </a:r>
                    </a:p>
                  </a:txBody>
                  <a:tcPr marL="0" marR="0" marT="0" marB="0" anchor="ctr">
                    <a:solidFill>
                      <a:schemeClr val="bg1"/>
                    </a:solidFill>
                  </a:tcPr>
                </a:tc>
                <a:tc>
                  <a:txBody>
                    <a:bodyPr/>
                    <a:lstStyle/>
                    <a:p>
                      <a:pPr algn="ctr"/>
                      <a:r>
                        <a:rPr lang="en-US" sz="900" b="0" dirty="0"/>
                        <a:t>2.7</a:t>
                      </a:r>
                    </a:p>
                  </a:txBody>
                  <a:tcPr marL="0" marR="0" marT="0" marB="0" anchor="ctr">
                    <a:solidFill>
                      <a:schemeClr val="bg1"/>
                    </a:solidFill>
                  </a:tcPr>
                </a:tc>
                <a:tc>
                  <a:txBody>
                    <a:bodyPr/>
                    <a:lstStyle/>
                    <a:p>
                      <a:pPr algn="ctr"/>
                      <a:r>
                        <a:rPr lang="en-US" sz="900" b="0" dirty="0"/>
                        <a:t>1.9</a:t>
                      </a:r>
                    </a:p>
                  </a:txBody>
                  <a:tcPr marL="0" marR="0" marT="0" marB="0" anchor="ctr">
                    <a:solidFill>
                      <a:schemeClr val="bg1"/>
                    </a:solidFill>
                  </a:tcPr>
                </a:tc>
                <a:tc>
                  <a:txBody>
                    <a:bodyPr/>
                    <a:lstStyle/>
                    <a:p>
                      <a:pPr algn="ctr"/>
                      <a:r>
                        <a:rPr lang="en-US" sz="900" b="0" dirty="0"/>
                        <a:t>2.4</a:t>
                      </a:r>
                    </a:p>
                  </a:txBody>
                  <a:tcPr marL="0" marR="0" marT="0" marB="0" anchor="ctr">
                    <a:solidFill>
                      <a:schemeClr val="bg1"/>
                    </a:solidFill>
                  </a:tcPr>
                </a:tc>
                <a:tc>
                  <a:txBody>
                    <a:bodyPr/>
                    <a:lstStyle/>
                    <a:p>
                      <a:pPr algn="ctr"/>
                      <a:r>
                        <a:rPr lang="en-US" sz="900" b="0" dirty="0"/>
                        <a:t>2.0</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mc:Choice xmlns:a14="http://schemas.microsoft.com/office/drawing/2010/main" Requires="a14">
          <p:sp>
            <p:nvSpPr>
              <p:cNvPr id="157" name="TextBox 156"/>
              <p:cNvSpPr txBox="1"/>
              <p:nvPr/>
            </p:nvSpPr>
            <p:spPr>
              <a:xfrm>
                <a:off x="6577939" y="1734834"/>
                <a:ext cx="351378"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m:t>
                      </m:r>
                    </m:oMath>
                  </m:oMathPara>
                </a14:m>
                <a:endParaRPr lang="en-US" sz="1350" dirty="0"/>
              </a:p>
            </p:txBody>
          </p:sp>
        </mc:Choice>
        <mc:Fallback>
          <p:sp>
            <p:nvSpPr>
              <p:cNvPr id="157" name="TextBox 156"/>
              <p:cNvSpPr txBox="1">
                <a:spLocks noRot="1" noChangeAspect="1" noMove="1" noResize="1" noEditPoints="1" noAdjustHandles="1" noChangeArrowheads="1" noChangeShapeType="1" noTextEdit="1"/>
              </p:cNvSpPr>
              <p:nvPr/>
            </p:nvSpPr>
            <p:spPr>
              <a:xfrm>
                <a:off x="6577939" y="1734834"/>
                <a:ext cx="351378" cy="300082"/>
              </a:xfrm>
              <a:prstGeom prst="rect">
                <a:avLst/>
              </a:prstGeom>
              <a:blipFill>
                <a:blip r:embed="rId5"/>
                <a:stretch>
                  <a:fillRect/>
                </a:stretch>
              </a:blipFill>
            </p:spPr>
            <p:txBody>
              <a:bodyPr/>
              <a:lstStyle/>
              <a:p>
                <a:r>
                  <a:rPr lang="ru-RU">
                    <a:noFill/>
                  </a:rPr>
                  <a:t> </a:t>
                </a:r>
              </a:p>
            </p:txBody>
          </p:sp>
        </mc:Fallback>
      </mc:AlternateContent>
      <p:grpSp>
        <p:nvGrpSpPr>
          <p:cNvPr id="159" name="Group 158"/>
          <p:cNvGrpSpPr/>
          <p:nvPr/>
        </p:nvGrpSpPr>
        <p:grpSpPr>
          <a:xfrm>
            <a:off x="6928082" y="1253174"/>
            <a:ext cx="205740" cy="1783080"/>
            <a:chOff x="1800225" y="419100"/>
            <a:chExt cx="182880" cy="1828800"/>
          </a:xfrm>
        </p:grpSpPr>
        <p:sp>
          <p:nvSpPr>
            <p:cNvPr id="160" name="Rectangle 159"/>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1" name="Rectangle 160"/>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62" name="Rectangle 161"/>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3" name="Rectangle 162"/>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4" name="Rectangle 163"/>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5" name="Rectangle 16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6" name="Rectangle 16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7" name="Rectangle 16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8" name="Rectangle 16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69" name="Rectangle 16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mc:AlternateContent xmlns:mc="http://schemas.openxmlformats.org/markup-compatibility/2006">
        <mc:Choice xmlns:a14="http://schemas.microsoft.com/office/drawing/2010/main" Requires="a14">
          <p:sp>
            <p:nvSpPr>
              <p:cNvPr id="170" name="TextBox 169"/>
              <p:cNvSpPr txBox="1"/>
              <p:nvPr/>
            </p:nvSpPr>
            <p:spPr>
              <a:xfrm>
                <a:off x="4888441" y="843213"/>
                <a:ext cx="3335272"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              ×</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𝑐𝑎𝑡</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𝑣</m:t>
                          </m:r>
                        </m:e>
                        <m:sub>
                          <m:r>
                            <a:rPr lang="en-US" sz="2100" i="1">
                              <a:latin typeface="Cambria Math" panose="02040503050406030204" pitchFamily="18" charset="0"/>
                            </a:rPr>
                            <m:t>𝑐𝑎𝑡</m:t>
                          </m:r>
                        </m:sub>
                      </m:sSub>
                    </m:oMath>
                  </m:oMathPara>
                </a14:m>
                <a:endParaRPr lang="en-US" sz="2100" dirty="0"/>
              </a:p>
            </p:txBody>
          </p:sp>
        </mc:Choice>
        <mc:Fallback>
          <p:sp>
            <p:nvSpPr>
              <p:cNvPr id="170" name="TextBox 169"/>
              <p:cNvSpPr txBox="1">
                <a:spLocks noRot="1" noChangeAspect="1" noMove="1" noResize="1" noEditPoints="1" noAdjustHandles="1" noChangeArrowheads="1" noChangeShapeType="1" noTextEdit="1"/>
              </p:cNvSpPr>
              <p:nvPr/>
            </p:nvSpPr>
            <p:spPr>
              <a:xfrm>
                <a:off x="4888441" y="843213"/>
                <a:ext cx="3335272" cy="422039"/>
              </a:xfrm>
              <a:prstGeom prst="rect">
                <a:avLst/>
              </a:prstGeom>
              <a:blipFill>
                <a:blip r:embed="rId6"/>
                <a:stretch>
                  <a:fillRect b="-2857"/>
                </a:stretch>
              </a:blipFill>
            </p:spPr>
            <p:txBody>
              <a:bodyPr/>
              <a:lstStyle/>
              <a:p>
                <a:r>
                  <a:rPr lang="ru-RU">
                    <a:noFill/>
                  </a:rPr>
                  <a:t> </a:t>
                </a:r>
              </a:p>
            </p:txBody>
          </p:sp>
        </mc:Fallback>
      </mc:AlternateContent>
      <p:graphicFrame>
        <p:nvGraphicFramePr>
          <p:cNvPr id="3" name="Table 2"/>
          <p:cNvGraphicFramePr>
            <a:graphicFrameLocks noGrp="1"/>
          </p:cNvGraphicFramePr>
          <p:nvPr/>
        </p:nvGraphicFramePr>
        <p:xfrm>
          <a:off x="7638243" y="1257515"/>
          <a:ext cx="246888"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val="4255159121"/>
                    </a:ext>
                  </a:extLst>
                </a:gridCol>
              </a:tblGrid>
              <a:tr h="246888">
                <a:tc>
                  <a:txBody>
                    <a:bodyPr/>
                    <a:lstStyle/>
                    <a:p>
                      <a:pPr algn="ctr"/>
                      <a:r>
                        <a:rPr lang="en-US" sz="900" b="1" dirty="0">
                          <a:solidFill>
                            <a:srgbClr val="FF0000"/>
                          </a:solidFill>
                        </a:rPr>
                        <a:t>2.4</a:t>
                      </a:r>
                    </a:p>
                  </a:txBody>
                  <a:tcPr marL="0" marR="0" marT="0" marB="0" anchor="ctr">
                    <a:solidFill>
                      <a:schemeClr val="bg1"/>
                    </a:solidFill>
                  </a:tcPr>
                </a:tc>
                <a:extLst>
                  <a:ext uri="{0D108BD9-81ED-4DB2-BD59-A6C34878D82A}">
                    <a16:rowId xmlns:a16="http://schemas.microsoft.com/office/drawing/2014/main" val="2404443869"/>
                  </a:ext>
                </a:extLst>
              </a:tr>
              <a:tr h="246888">
                <a:tc>
                  <a:txBody>
                    <a:bodyPr/>
                    <a:lstStyle/>
                    <a:p>
                      <a:pPr algn="ctr"/>
                      <a:r>
                        <a:rPr lang="en-US" sz="900" b="1" dirty="0">
                          <a:solidFill>
                            <a:srgbClr val="FF0000"/>
                          </a:solidFill>
                        </a:rPr>
                        <a:t>2.6</a:t>
                      </a:r>
                    </a:p>
                  </a:txBody>
                  <a:tcPr marL="0" marR="0" marT="0" marB="0" anchor="ctr">
                    <a:solidFill>
                      <a:schemeClr val="bg1"/>
                    </a:solidFill>
                  </a:tcPr>
                </a:tc>
                <a:extLst>
                  <a:ext uri="{0D108BD9-81ED-4DB2-BD59-A6C34878D82A}">
                    <a16:rowId xmlns:a16="http://schemas.microsoft.com/office/drawing/2014/main" val="4045244593"/>
                  </a:ext>
                </a:extLst>
              </a:tr>
              <a:tr h="246888">
                <a:tc>
                  <a:txBody>
                    <a:bodyPr/>
                    <a:lstStyle/>
                    <a:p>
                      <a:pPr algn="ctr"/>
                      <a:r>
                        <a:rPr lang="en-US" sz="9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246888">
                <a:tc>
                  <a:txBody>
                    <a:bodyPr/>
                    <a:lstStyle/>
                    <a:p>
                      <a:pPr algn="ctr"/>
                      <a:r>
                        <a:rPr lang="en-US" sz="9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246888">
                <a:tc>
                  <a:txBody>
                    <a:bodyPr/>
                    <a:lstStyle/>
                    <a:p>
                      <a:pPr algn="ctr"/>
                      <a:r>
                        <a:rPr lang="en-US" sz="9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mc:Choice xmlns:a14="http://schemas.microsoft.com/office/drawing/2010/main" Requires="a14">
          <p:sp>
            <p:nvSpPr>
              <p:cNvPr id="171" name="TextBox 170"/>
              <p:cNvSpPr txBox="1"/>
              <p:nvPr/>
            </p:nvSpPr>
            <p:spPr>
              <a:xfrm>
                <a:off x="7230094" y="1744978"/>
                <a:ext cx="35779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m:t>
                      </m:r>
                    </m:oMath>
                  </m:oMathPara>
                </a14:m>
                <a:endParaRPr lang="en-US" sz="1350" dirty="0"/>
              </a:p>
            </p:txBody>
          </p:sp>
        </mc:Choice>
        <mc:Fallback>
          <p:sp>
            <p:nvSpPr>
              <p:cNvPr id="171" name="TextBox 170"/>
              <p:cNvSpPr txBox="1">
                <a:spLocks noRot="1" noChangeAspect="1" noMove="1" noResize="1" noEditPoints="1" noAdjustHandles="1" noChangeArrowheads="1" noChangeShapeType="1" noTextEdit="1"/>
              </p:cNvSpPr>
              <p:nvPr/>
            </p:nvSpPr>
            <p:spPr>
              <a:xfrm>
                <a:off x="7230094" y="1744978"/>
                <a:ext cx="357790" cy="300082"/>
              </a:xfrm>
              <a:prstGeom prst="rect">
                <a:avLst/>
              </a:prstGeom>
              <a:blipFill>
                <a:blip r:embed="rId7"/>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14181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wipe(down)">
                                      <p:cBhvr>
                                        <p:cTn id="10" dur="500"/>
                                        <p:tgtEl>
                                          <p:spTgt spid="157"/>
                                        </p:tgtEl>
                                      </p:cBhvr>
                                    </p:animEffect>
                                  </p:childTnLst>
                                </p:cTn>
                              </p:par>
                              <p:par>
                                <p:cTn id="11" presetID="22" presetClass="entr" presetSubtype="4" fill="hold"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wipe(down)">
                                      <p:cBhvr>
                                        <p:cTn id="13" dur="500"/>
                                        <p:tgtEl>
                                          <p:spTgt spid="15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wipe(down)">
                                      <p:cBhvr>
                                        <p:cTn id="16" dur="500"/>
                                        <p:tgtEl>
                                          <p:spTgt spid="170"/>
                                        </p:tgtEl>
                                      </p:cBhvr>
                                    </p:animEffect>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wipe(down)">
                                      <p:cBhvr>
                                        <p:cTn id="22"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70" grpId="0"/>
      <p:bldP spid="1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360685" y="1781204"/>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3360686" y="39319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2952632" y="2445091"/>
            <a:ext cx="406458" cy="300082"/>
          </a:xfrm>
          <a:prstGeom prst="rect">
            <a:avLst/>
          </a:prstGeom>
          <a:noFill/>
        </p:spPr>
        <p:txBody>
          <a:bodyPr wrap="none" rtlCol="0">
            <a:spAutoFit/>
          </a:bodyPr>
          <a:lstStyle/>
          <a:p>
            <a:r>
              <a:rPr lang="en-US" sz="1350" dirty="0" err="1"/>
              <a:t>x</a:t>
            </a:r>
            <a:r>
              <a:rPr lang="en-US" sz="1350" baseline="-25000" dirty="0" err="1"/>
              <a:t>cat</a:t>
            </a:r>
            <a:endParaRPr lang="en-US" sz="1350" dirty="0"/>
          </a:p>
        </p:txBody>
      </p:sp>
      <p:sp>
        <p:nvSpPr>
          <p:cNvPr id="33" name="TextBox 32"/>
          <p:cNvSpPr txBox="1"/>
          <p:nvPr/>
        </p:nvSpPr>
        <p:spPr>
          <a:xfrm>
            <a:off x="2952633" y="4645195"/>
            <a:ext cx="377155" cy="300082"/>
          </a:xfrm>
          <a:prstGeom prst="rect">
            <a:avLst/>
          </a:prstGeom>
          <a:noFill/>
        </p:spPr>
        <p:txBody>
          <a:bodyPr wrap="none" rtlCol="0">
            <a:spAutoFit/>
          </a:bodyPr>
          <a:lstStyle/>
          <a:p>
            <a:r>
              <a:rPr lang="en-US" sz="1350" dirty="0" err="1"/>
              <a:t>x</a:t>
            </a:r>
            <a:r>
              <a:rPr lang="en-US" sz="1350" baseline="-25000" dirty="0" err="1"/>
              <a:t>on</a:t>
            </a:r>
            <a:endParaRPr lang="en-US" sz="1350" dirty="0"/>
          </a:p>
        </p:txBody>
      </p:sp>
      <p:grpSp>
        <p:nvGrpSpPr>
          <p:cNvPr id="46" name="Group 45"/>
          <p:cNvGrpSpPr/>
          <p:nvPr/>
        </p:nvGrpSpPr>
        <p:grpSpPr>
          <a:xfrm>
            <a:off x="5957456" y="31430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8559092" y="2851052"/>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3015859" y="14039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3567855" y="1781206"/>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567854" y="31401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61562" y="3562394"/>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3567854" y="4223996"/>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605435" y="4582242"/>
            <a:ext cx="1093761"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8988151" y="3588853"/>
            <a:ext cx="409086"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6163196" y="28501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163196" y="4212933"/>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8147544" y="2415558"/>
            <a:ext cx="1072217" cy="300082"/>
          </a:xfrm>
          <a:prstGeom prst="rect">
            <a:avLst/>
          </a:prstGeom>
          <a:noFill/>
        </p:spPr>
        <p:txBody>
          <a:bodyPr wrap="none" rtlCol="0">
            <a:spAutoFit/>
          </a:bodyPr>
          <a:lstStyle/>
          <a:p>
            <a:r>
              <a:rPr lang="en-US" sz="1350" dirty="0"/>
              <a:t>Output layer</a:t>
            </a:r>
          </a:p>
        </p:txBody>
      </p:sp>
      <p:sp>
        <p:nvSpPr>
          <p:cNvPr id="74" name="TextBox 73"/>
          <p:cNvSpPr txBox="1"/>
          <p:nvPr/>
        </p:nvSpPr>
        <p:spPr>
          <a:xfrm>
            <a:off x="2721201" y="3321391"/>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2721201" y="5447581"/>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5795741" y="4845890"/>
            <a:ext cx="619080" cy="300082"/>
          </a:xfrm>
          <a:prstGeom prst="rect">
            <a:avLst/>
          </a:prstGeom>
          <a:noFill/>
        </p:spPr>
        <p:txBody>
          <a:bodyPr wrap="none" rtlCol="0">
            <a:spAutoFit/>
          </a:bodyPr>
          <a:lstStyle/>
          <a:p>
            <a:r>
              <a:rPr lang="en-US" sz="1350" dirty="0"/>
              <a:t>N-dim</a:t>
            </a:r>
          </a:p>
        </p:txBody>
      </p:sp>
      <p:sp>
        <p:nvSpPr>
          <p:cNvPr id="80" name="TextBox 79"/>
          <p:cNvSpPr txBox="1"/>
          <p:nvPr/>
        </p:nvSpPr>
        <p:spPr>
          <a:xfrm>
            <a:off x="8880959" y="4400003"/>
            <a:ext cx="604653" cy="300082"/>
          </a:xfrm>
          <a:prstGeom prst="rect">
            <a:avLst/>
          </a:prstGeom>
          <a:noFill/>
        </p:spPr>
        <p:txBody>
          <a:bodyPr wrap="none" rtlCol="0">
            <a:spAutoFit/>
          </a:bodyPr>
          <a:lstStyle/>
          <a:p>
            <a:r>
              <a:rPr lang="en-US" sz="1350" dirty="0"/>
              <a:t>V-dim</a:t>
            </a:r>
          </a:p>
        </p:txBody>
      </p:sp>
      <mc:AlternateContent xmlns:mc="http://schemas.openxmlformats.org/markup-compatibility/2006">
        <mc:Choice xmlns:a14="http://schemas.microsoft.com/office/drawing/2010/main" Requires="a14">
          <p:sp>
            <p:nvSpPr>
              <p:cNvPr id="98" name="TextBox 97"/>
              <p:cNvSpPr txBox="1"/>
              <p:nvPr/>
            </p:nvSpPr>
            <p:spPr>
              <a:xfrm rot="1413182">
                <a:off x="3554402" y="2789621"/>
                <a:ext cx="2504916"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𝑐𝑎𝑡</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𝑣</m:t>
                          </m:r>
                        </m:e>
                        <m:sub>
                          <m:r>
                            <a:rPr lang="en-US" sz="2100" i="1">
                              <a:latin typeface="Cambria Math" panose="02040503050406030204" pitchFamily="18" charset="0"/>
                            </a:rPr>
                            <m:t>𝑐𝑎𝑡</m:t>
                          </m:r>
                        </m:sub>
                      </m:sSub>
                    </m:oMath>
                  </m:oMathPara>
                </a14:m>
                <a:endParaRPr lang="en-US" sz="2100" dirty="0"/>
              </a:p>
            </p:txBody>
          </p:sp>
        </mc:Choice>
        <mc:Fallback>
          <p:sp>
            <p:nvSpPr>
              <p:cNvPr id="98" name="TextBox 97"/>
              <p:cNvSpPr txBox="1">
                <a:spLocks noRot="1" noChangeAspect="1" noMove="1" noResize="1" noEditPoints="1" noAdjustHandles="1" noChangeArrowheads="1" noChangeShapeType="1" noTextEdit="1"/>
              </p:cNvSpPr>
              <p:nvPr/>
            </p:nvSpPr>
            <p:spPr>
              <a:xfrm rot="1413182">
                <a:off x="3554402" y="2789621"/>
                <a:ext cx="2504916" cy="422039"/>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99" name="TextBox 98"/>
              <p:cNvSpPr txBox="1"/>
              <p:nvPr/>
            </p:nvSpPr>
            <p:spPr>
              <a:xfrm rot="19631347">
                <a:off x="3657571" y="4232327"/>
                <a:ext cx="2356479"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𝑜𝑛</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𝑣</m:t>
                          </m:r>
                        </m:e>
                        <m:sub>
                          <m:r>
                            <a:rPr lang="en-US" sz="2100" i="1">
                              <a:latin typeface="Cambria Math" panose="02040503050406030204" pitchFamily="18" charset="0"/>
                            </a:rPr>
                            <m:t>𝑜𝑛</m:t>
                          </m:r>
                        </m:sub>
                      </m:sSub>
                    </m:oMath>
                  </m:oMathPara>
                </a14:m>
                <a:endParaRPr lang="en-US" sz="2100" dirty="0"/>
              </a:p>
            </p:txBody>
          </p:sp>
        </mc:Choice>
        <mc:Fallback>
          <p:sp>
            <p:nvSpPr>
              <p:cNvPr id="99" name="TextBox 98"/>
              <p:cNvSpPr txBox="1">
                <a:spLocks noRot="1" noChangeAspect="1" noMove="1" noResize="1" noEditPoints="1" noAdjustHandles="1" noChangeArrowheads="1" noChangeShapeType="1" noTextEdit="1"/>
              </p:cNvSpPr>
              <p:nvPr/>
            </p:nvSpPr>
            <p:spPr>
              <a:xfrm rot="19631347">
                <a:off x="3657571" y="4232327"/>
                <a:ext cx="2356479" cy="422039"/>
              </a:xfrm>
              <a:prstGeom prst="rect">
                <a:avLst/>
              </a:prstGeom>
              <a:blipFill>
                <a:blip r:embed="rId3"/>
                <a:stretch>
                  <a:fillRect/>
                </a:stretch>
              </a:blipFill>
            </p:spPr>
            <p:txBody>
              <a:bodyPr/>
              <a:lstStyle/>
              <a:p>
                <a:r>
                  <a:rPr lang="ru-RU">
                    <a:noFill/>
                  </a:rPr>
                  <a:t> </a:t>
                </a:r>
              </a:p>
            </p:txBody>
          </p:sp>
        </mc:Fallback>
      </mc:AlternateContent>
      <p:sp>
        <p:nvSpPr>
          <p:cNvPr id="100" name="TextBox 99"/>
          <p:cNvSpPr txBox="1"/>
          <p:nvPr/>
        </p:nvSpPr>
        <p:spPr>
          <a:xfrm>
            <a:off x="5445245" y="3579316"/>
            <a:ext cx="285656" cy="300082"/>
          </a:xfrm>
          <a:prstGeom prst="rect">
            <a:avLst/>
          </a:prstGeom>
          <a:noFill/>
        </p:spPr>
        <p:txBody>
          <a:bodyPr wrap="none" rtlCol="0">
            <a:spAutoFit/>
          </a:bodyPr>
          <a:lstStyle/>
          <a:p>
            <a:r>
              <a:rPr lang="en-US" sz="1350" dirty="0"/>
              <a:t>+</a:t>
            </a:r>
          </a:p>
        </p:txBody>
      </p:sp>
      <mc:AlternateContent xmlns:mc="http://schemas.openxmlformats.org/markup-compatibility/2006">
        <mc:Choice xmlns:a14="http://schemas.microsoft.com/office/drawing/2010/main" Requires="a14">
          <p:sp>
            <p:nvSpPr>
              <p:cNvPr id="101" name="TextBox 100"/>
              <p:cNvSpPr txBox="1"/>
              <p:nvPr/>
            </p:nvSpPr>
            <p:spPr>
              <a:xfrm>
                <a:off x="6097990" y="3476421"/>
                <a:ext cx="1307153" cy="468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350" i="1">
                              <a:latin typeface="Cambria Math" panose="02040503050406030204" pitchFamily="18" charset="0"/>
                            </a:rPr>
                          </m:ctrlPr>
                        </m:accPr>
                        <m:e>
                          <m:r>
                            <a:rPr lang="en-US" sz="1350" i="1">
                              <a:latin typeface="Cambria Math" panose="02040503050406030204" pitchFamily="18" charset="0"/>
                            </a:rPr>
                            <m:t>𝑣</m:t>
                          </m:r>
                        </m:e>
                      </m:acc>
                      <m:r>
                        <a:rPr lang="en-US" sz="1350" i="1">
                          <a:latin typeface="Cambria Math" panose="02040503050406030204" pitchFamily="18" charset="0"/>
                        </a:rPr>
                        <m:t>=</m:t>
                      </m:r>
                      <m:f>
                        <m:fPr>
                          <m:ctrlPr>
                            <a:rPr lang="en-US" sz="1350" i="1">
                              <a:latin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𝑐𝑎𝑡</m:t>
                              </m:r>
                            </m:sub>
                          </m:sSub>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𝑜𝑛</m:t>
                              </m:r>
                            </m:sub>
                          </m:sSub>
                        </m:num>
                        <m:den>
                          <m:r>
                            <a:rPr lang="en-US" sz="1350" i="1">
                              <a:latin typeface="Cambria Math" panose="02040503050406030204" pitchFamily="18" charset="0"/>
                            </a:rPr>
                            <m:t>2</m:t>
                          </m:r>
                        </m:den>
                      </m:f>
                    </m:oMath>
                  </m:oMathPara>
                </a14:m>
                <a:endParaRPr lang="en-US" sz="1350" dirty="0"/>
              </a:p>
            </p:txBody>
          </p:sp>
        </mc:Choice>
        <mc:Fallback>
          <p:sp>
            <p:nvSpPr>
              <p:cNvPr id="101" name="TextBox 100"/>
              <p:cNvSpPr txBox="1">
                <a:spLocks noRot="1" noChangeAspect="1" noMove="1" noResize="1" noEditPoints="1" noAdjustHandles="1" noChangeArrowheads="1" noChangeShapeType="1" noTextEdit="1"/>
              </p:cNvSpPr>
              <p:nvPr/>
            </p:nvSpPr>
            <p:spPr>
              <a:xfrm>
                <a:off x="6097990" y="3476421"/>
                <a:ext cx="1307153" cy="468333"/>
              </a:xfrm>
              <a:prstGeom prst="rect">
                <a:avLst/>
              </a:prstGeom>
              <a:blipFill>
                <a:blip r:embed="rId4"/>
                <a:stretch>
                  <a:fillRect b="-2597"/>
                </a:stretch>
              </a:blipFill>
            </p:spPr>
            <p:txBody>
              <a:bodyPr/>
              <a:lstStyle/>
              <a:p>
                <a:r>
                  <a:rPr lang="ru-RU">
                    <a:noFill/>
                  </a:rPr>
                  <a:t> </a:t>
                </a:r>
              </a:p>
            </p:txBody>
          </p:sp>
        </mc:Fallback>
      </mc:AlternateContent>
      <p:graphicFrame>
        <p:nvGraphicFramePr>
          <p:cNvPr id="2" name="Table 1"/>
          <p:cNvGraphicFramePr>
            <a:graphicFrameLocks noGrp="1"/>
          </p:cNvGraphicFramePr>
          <p:nvPr/>
        </p:nvGraphicFramePr>
        <p:xfrm>
          <a:off x="4060924" y="1255867"/>
          <a:ext cx="2468880"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val="4253241636"/>
                    </a:ext>
                  </a:extLst>
                </a:gridCol>
                <a:gridCol w="246888">
                  <a:extLst>
                    <a:ext uri="{9D8B030D-6E8A-4147-A177-3AD203B41FA5}">
                      <a16:colId xmlns:a16="http://schemas.microsoft.com/office/drawing/2014/main" val="4278168359"/>
                    </a:ext>
                  </a:extLst>
                </a:gridCol>
                <a:gridCol w="246888">
                  <a:extLst>
                    <a:ext uri="{9D8B030D-6E8A-4147-A177-3AD203B41FA5}">
                      <a16:colId xmlns:a16="http://schemas.microsoft.com/office/drawing/2014/main" val="1775200123"/>
                    </a:ext>
                  </a:extLst>
                </a:gridCol>
                <a:gridCol w="246888">
                  <a:extLst>
                    <a:ext uri="{9D8B030D-6E8A-4147-A177-3AD203B41FA5}">
                      <a16:colId xmlns:a16="http://schemas.microsoft.com/office/drawing/2014/main" val="3058570661"/>
                    </a:ext>
                  </a:extLst>
                </a:gridCol>
                <a:gridCol w="246888">
                  <a:extLst>
                    <a:ext uri="{9D8B030D-6E8A-4147-A177-3AD203B41FA5}">
                      <a16:colId xmlns:a16="http://schemas.microsoft.com/office/drawing/2014/main" val="3635929464"/>
                    </a:ext>
                  </a:extLst>
                </a:gridCol>
                <a:gridCol w="246888">
                  <a:extLst>
                    <a:ext uri="{9D8B030D-6E8A-4147-A177-3AD203B41FA5}">
                      <a16:colId xmlns:a16="http://schemas.microsoft.com/office/drawing/2014/main" val="1060927547"/>
                    </a:ext>
                  </a:extLst>
                </a:gridCol>
                <a:gridCol w="246888">
                  <a:extLst>
                    <a:ext uri="{9D8B030D-6E8A-4147-A177-3AD203B41FA5}">
                      <a16:colId xmlns:a16="http://schemas.microsoft.com/office/drawing/2014/main" val="2648937507"/>
                    </a:ext>
                  </a:extLst>
                </a:gridCol>
                <a:gridCol w="246888">
                  <a:extLst>
                    <a:ext uri="{9D8B030D-6E8A-4147-A177-3AD203B41FA5}">
                      <a16:colId xmlns:a16="http://schemas.microsoft.com/office/drawing/2014/main" val="3865230097"/>
                    </a:ext>
                  </a:extLst>
                </a:gridCol>
                <a:gridCol w="246888">
                  <a:extLst>
                    <a:ext uri="{9D8B030D-6E8A-4147-A177-3AD203B41FA5}">
                      <a16:colId xmlns:a16="http://schemas.microsoft.com/office/drawing/2014/main" val="2604712063"/>
                    </a:ext>
                  </a:extLst>
                </a:gridCol>
                <a:gridCol w="246888">
                  <a:extLst>
                    <a:ext uri="{9D8B030D-6E8A-4147-A177-3AD203B41FA5}">
                      <a16:colId xmlns:a16="http://schemas.microsoft.com/office/drawing/2014/main" val="3797226581"/>
                    </a:ext>
                  </a:extLst>
                </a:gridCol>
              </a:tblGrid>
              <a:tr h="246888">
                <a:tc>
                  <a:txBody>
                    <a:bodyPr/>
                    <a:lstStyle/>
                    <a:p>
                      <a:pPr algn="ctr"/>
                      <a:r>
                        <a:rPr lang="en-US" sz="900" b="0" dirty="0">
                          <a:solidFill>
                            <a:schemeClr val="tx1"/>
                          </a:solidFill>
                        </a:rPr>
                        <a:t>0.1</a:t>
                      </a:r>
                    </a:p>
                  </a:txBody>
                  <a:tcPr marL="0" marR="0" marT="0" marB="0" anchor="ctr">
                    <a:solidFill>
                      <a:schemeClr val="bg1"/>
                    </a:solidFill>
                  </a:tcPr>
                </a:tc>
                <a:tc>
                  <a:txBody>
                    <a:bodyPr/>
                    <a:lstStyle/>
                    <a:p>
                      <a:pPr algn="ctr"/>
                      <a:r>
                        <a:rPr lang="en-US" sz="900" b="0" dirty="0">
                          <a:solidFill>
                            <a:schemeClr val="tx1"/>
                          </a:solidFill>
                        </a:rPr>
                        <a:t>2.4</a:t>
                      </a:r>
                    </a:p>
                  </a:txBody>
                  <a:tcPr marL="0" marR="0" marT="0" marB="0" anchor="ctr">
                    <a:solidFill>
                      <a:schemeClr val="bg1"/>
                    </a:solidFill>
                  </a:tcPr>
                </a:tc>
                <a:tc>
                  <a:txBody>
                    <a:bodyPr/>
                    <a:lstStyle/>
                    <a:p>
                      <a:pPr algn="ctr"/>
                      <a:r>
                        <a:rPr lang="en-US" sz="900" b="0" dirty="0">
                          <a:solidFill>
                            <a:schemeClr val="tx1"/>
                          </a:solidFill>
                        </a:rPr>
                        <a:t>1.6</a:t>
                      </a:r>
                    </a:p>
                  </a:txBody>
                  <a:tcPr marL="0" marR="0" marT="0" marB="0" anchor="ctr">
                    <a:solidFill>
                      <a:schemeClr val="bg1"/>
                    </a:solidFill>
                  </a:tcPr>
                </a:tc>
                <a:tc>
                  <a:txBody>
                    <a:bodyPr/>
                    <a:lstStyle/>
                    <a:p>
                      <a:pPr algn="ctr"/>
                      <a:r>
                        <a:rPr lang="en-US" sz="900" b="1" dirty="0">
                          <a:solidFill>
                            <a:srgbClr val="FF0000"/>
                          </a:solidFill>
                        </a:rPr>
                        <a:t>1.8</a:t>
                      </a:r>
                    </a:p>
                  </a:txBody>
                  <a:tcPr marL="0" marR="0" marT="0" marB="0" anchor="ctr">
                    <a:solidFill>
                      <a:schemeClr val="bg1"/>
                    </a:solidFill>
                  </a:tcPr>
                </a:tc>
                <a:tc>
                  <a:txBody>
                    <a:bodyPr/>
                    <a:lstStyle/>
                    <a:p>
                      <a:pPr algn="ctr"/>
                      <a:r>
                        <a:rPr lang="en-US" sz="900" b="0" dirty="0"/>
                        <a:t>0.5</a:t>
                      </a:r>
                    </a:p>
                  </a:txBody>
                  <a:tcPr marL="0" marR="0" marT="0" marB="0" anchor="ctr">
                    <a:solidFill>
                      <a:schemeClr val="bg1"/>
                    </a:solidFill>
                  </a:tcPr>
                </a:tc>
                <a:tc>
                  <a:txBody>
                    <a:bodyPr/>
                    <a:lstStyle/>
                    <a:p>
                      <a:pPr algn="ctr"/>
                      <a:r>
                        <a:rPr lang="en-US" sz="900" b="0" dirty="0"/>
                        <a:t>0.9</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3.2</a:t>
                      </a:r>
                    </a:p>
                  </a:txBody>
                  <a:tcPr marL="0" marR="0" marT="0" marB="0" anchor="ctr">
                    <a:solidFill>
                      <a:schemeClr val="bg1"/>
                    </a:solidFill>
                  </a:tcPr>
                </a:tc>
                <a:extLst>
                  <a:ext uri="{0D108BD9-81ED-4DB2-BD59-A6C34878D82A}">
                    <a16:rowId xmlns:a16="http://schemas.microsoft.com/office/drawing/2014/main" val="1811048262"/>
                  </a:ext>
                </a:extLst>
              </a:tr>
              <a:tr h="246888">
                <a:tc>
                  <a:txBody>
                    <a:bodyPr/>
                    <a:lstStyle/>
                    <a:p>
                      <a:pPr algn="ctr"/>
                      <a:r>
                        <a:rPr lang="en-US" sz="900" b="0" dirty="0">
                          <a:solidFill>
                            <a:schemeClr val="tx1"/>
                          </a:solidFill>
                        </a:rPr>
                        <a:t>0.5</a:t>
                      </a:r>
                    </a:p>
                  </a:txBody>
                  <a:tcPr marL="0" marR="0" marT="0" marB="0" anchor="ctr">
                    <a:solidFill>
                      <a:schemeClr val="bg1"/>
                    </a:solidFill>
                  </a:tcPr>
                </a:tc>
                <a:tc>
                  <a:txBody>
                    <a:bodyPr/>
                    <a:lstStyle/>
                    <a:p>
                      <a:pPr algn="ctr"/>
                      <a:r>
                        <a:rPr lang="en-US" sz="900" b="0" dirty="0">
                          <a:solidFill>
                            <a:schemeClr val="tx1"/>
                          </a:solidFill>
                        </a:rPr>
                        <a:t>2.6</a:t>
                      </a:r>
                    </a:p>
                  </a:txBody>
                  <a:tcPr marL="0" marR="0" marT="0" marB="0" anchor="ctr">
                    <a:solidFill>
                      <a:schemeClr val="bg1"/>
                    </a:solidFill>
                  </a:tcPr>
                </a:tc>
                <a:tc>
                  <a:txBody>
                    <a:bodyPr/>
                    <a:lstStyle/>
                    <a:p>
                      <a:pPr algn="ctr"/>
                      <a:r>
                        <a:rPr lang="en-US" sz="900" b="0" dirty="0">
                          <a:solidFill>
                            <a:schemeClr val="tx1"/>
                          </a:solidFill>
                        </a:rPr>
                        <a:t>1.4</a:t>
                      </a:r>
                    </a:p>
                  </a:txBody>
                  <a:tcPr marL="0" marR="0" marT="0" marB="0" anchor="ctr">
                    <a:solidFill>
                      <a:schemeClr val="bg1"/>
                    </a:solidFill>
                  </a:tcPr>
                </a:tc>
                <a:tc>
                  <a:txBody>
                    <a:bodyPr/>
                    <a:lstStyle/>
                    <a:p>
                      <a:pPr algn="ctr"/>
                      <a:r>
                        <a:rPr lang="en-US" sz="900" b="1" dirty="0">
                          <a:solidFill>
                            <a:srgbClr val="FF0000"/>
                          </a:solidFill>
                        </a:rPr>
                        <a:t>2.9</a:t>
                      </a:r>
                    </a:p>
                  </a:txBody>
                  <a:tcPr marL="0" marR="0" marT="0" marB="0" anchor="ctr">
                    <a:solidFill>
                      <a:schemeClr val="bg1"/>
                    </a:solidFill>
                  </a:tcPr>
                </a:tc>
                <a:tc>
                  <a:txBody>
                    <a:bodyPr/>
                    <a:lstStyle/>
                    <a:p>
                      <a:pPr algn="ctr"/>
                      <a:r>
                        <a:rPr lang="en-US" sz="900" b="0" dirty="0"/>
                        <a:t>1.5</a:t>
                      </a:r>
                    </a:p>
                  </a:txBody>
                  <a:tcPr marL="0" marR="0" marT="0" marB="0" anchor="ctr">
                    <a:solidFill>
                      <a:schemeClr val="bg1"/>
                    </a:solidFill>
                  </a:tcPr>
                </a:tc>
                <a:tc>
                  <a:txBody>
                    <a:bodyPr/>
                    <a:lstStyle/>
                    <a:p>
                      <a:pPr algn="ctr"/>
                      <a:r>
                        <a:rPr lang="en-US" sz="900" b="0" dirty="0"/>
                        <a:t>3.6</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6.1</a:t>
                      </a:r>
                    </a:p>
                  </a:txBody>
                  <a:tcPr marL="0" marR="0" marT="0" marB="0" anchor="ctr">
                    <a:solidFill>
                      <a:schemeClr val="bg1"/>
                    </a:solidFill>
                  </a:tcPr>
                </a:tc>
                <a:extLst>
                  <a:ext uri="{0D108BD9-81ED-4DB2-BD59-A6C34878D82A}">
                    <a16:rowId xmlns:a16="http://schemas.microsoft.com/office/drawing/2014/main" val="1623160804"/>
                  </a:ext>
                </a:extLst>
              </a:tr>
              <a:tr h="246888">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val="4268311445"/>
                  </a:ext>
                </a:extLst>
              </a:tr>
              <a:tr h="246888">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val="3457582356"/>
                  </a:ext>
                </a:extLst>
              </a:tr>
              <a:tr h="246888">
                <a:tc>
                  <a:txBody>
                    <a:bodyPr/>
                    <a:lstStyle/>
                    <a:p>
                      <a:pPr algn="ctr"/>
                      <a:r>
                        <a:rPr lang="en-US" sz="900" b="0" dirty="0">
                          <a:solidFill>
                            <a:schemeClr val="tx1"/>
                          </a:solidFill>
                        </a:rPr>
                        <a:t>0.6</a:t>
                      </a:r>
                    </a:p>
                  </a:txBody>
                  <a:tcPr marL="0" marR="0" marT="0" marB="0" anchor="ctr">
                    <a:solidFill>
                      <a:schemeClr val="bg1"/>
                    </a:solidFill>
                  </a:tcPr>
                </a:tc>
                <a:tc>
                  <a:txBody>
                    <a:bodyPr/>
                    <a:lstStyle/>
                    <a:p>
                      <a:pPr algn="ctr"/>
                      <a:r>
                        <a:rPr lang="en-US" sz="900" b="0" dirty="0">
                          <a:solidFill>
                            <a:schemeClr val="tx1"/>
                          </a:solidFill>
                        </a:rPr>
                        <a:t>1.8</a:t>
                      </a:r>
                    </a:p>
                  </a:txBody>
                  <a:tcPr marL="0" marR="0" marT="0" marB="0" anchor="ctr">
                    <a:solidFill>
                      <a:schemeClr val="bg1"/>
                    </a:solidFill>
                  </a:tcPr>
                </a:tc>
                <a:tc>
                  <a:txBody>
                    <a:bodyPr/>
                    <a:lstStyle/>
                    <a:p>
                      <a:pPr algn="ctr"/>
                      <a:r>
                        <a:rPr lang="en-US" sz="900" b="0" dirty="0">
                          <a:solidFill>
                            <a:schemeClr val="tx1"/>
                          </a:solidFill>
                        </a:rPr>
                        <a:t>2.7</a:t>
                      </a:r>
                    </a:p>
                  </a:txBody>
                  <a:tcPr marL="0" marR="0" marT="0" marB="0" anchor="ctr">
                    <a:solidFill>
                      <a:schemeClr val="bg1"/>
                    </a:solidFill>
                  </a:tcPr>
                </a:tc>
                <a:tc>
                  <a:txBody>
                    <a:bodyPr/>
                    <a:lstStyle/>
                    <a:p>
                      <a:pPr algn="ctr"/>
                      <a:r>
                        <a:rPr lang="en-US" sz="900" b="1" dirty="0">
                          <a:solidFill>
                            <a:srgbClr val="FF0000"/>
                          </a:solidFill>
                        </a:rPr>
                        <a:t>1.9</a:t>
                      </a:r>
                    </a:p>
                  </a:txBody>
                  <a:tcPr marL="0" marR="0" marT="0" marB="0" anchor="ctr">
                    <a:solidFill>
                      <a:schemeClr val="bg1"/>
                    </a:solidFill>
                  </a:tcPr>
                </a:tc>
                <a:tc>
                  <a:txBody>
                    <a:bodyPr/>
                    <a:lstStyle/>
                    <a:p>
                      <a:pPr algn="ctr"/>
                      <a:r>
                        <a:rPr lang="en-US" sz="900" b="0" dirty="0"/>
                        <a:t>2.4</a:t>
                      </a:r>
                    </a:p>
                  </a:txBody>
                  <a:tcPr marL="0" marR="0" marT="0" marB="0" anchor="ctr">
                    <a:solidFill>
                      <a:schemeClr val="bg1"/>
                    </a:solidFill>
                  </a:tcPr>
                </a:tc>
                <a:tc>
                  <a:txBody>
                    <a:bodyPr/>
                    <a:lstStyle/>
                    <a:p>
                      <a:pPr algn="ctr"/>
                      <a:r>
                        <a:rPr lang="en-US" sz="900" b="0" dirty="0"/>
                        <a:t>2.0</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mc:Choice xmlns:a14="http://schemas.microsoft.com/office/drawing/2010/main" Requires="a14">
          <p:sp>
            <p:nvSpPr>
              <p:cNvPr id="157" name="TextBox 156"/>
              <p:cNvSpPr txBox="1"/>
              <p:nvPr/>
            </p:nvSpPr>
            <p:spPr>
              <a:xfrm>
                <a:off x="6577939" y="1734834"/>
                <a:ext cx="351378"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m:t>
                      </m:r>
                    </m:oMath>
                  </m:oMathPara>
                </a14:m>
                <a:endParaRPr lang="en-US" sz="1350" dirty="0"/>
              </a:p>
            </p:txBody>
          </p:sp>
        </mc:Choice>
        <mc:Fallback>
          <p:sp>
            <p:nvSpPr>
              <p:cNvPr id="157" name="TextBox 156"/>
              <p:cNvSpPr txBox="1">
                <a:spLocks noRot="1" noChangeAspect="1" noMove="1" noResize="1" noEditPoints="1" noAdjustHandles="1" noChangeArrowheads="1" noChangeShapeType="1" noTextEdit="1"/>
              </p:cNvSpPr>
              <p:nvPr/>
            </p:nvSpPr>
            <p:spPr>
              <a:xfrm>
                <a:off x="6577939" y="1734834"/>
                <a:ext cx="351378" cy="300082"/>
              </a:xfrm>
              <a:prstGeom prst="rect">
                <a:avLst/>
              </a:prstGeom>
              <a:blipFill>
                <a:blip r:embed="rId5"/>
                <a:stretch>
                  <a:fillRect/>
                </a:stretch>
              </a:blipFill>
            </p:spPr>
            <p:txBody>
              <a:bodyPr/>
              <a:lstStyle/>
              <a:p>
                <a:r>
                  <a:rPr lang="ru-RU">
                    <a:noFill/>
                  </a:rPr>
                  <a:t> </a:t>
                </a:r>
              </a:p>
            </p:txBody>
          </p:sp>
        </mc:Fallback>
      </mc:AlternateContent>
      <p:grpSp>
        <p:nvGrpSpPr>
          <p:cNvPr id="159" name="Group 158"/>
          <p:cNvGrpSpPr/>
          <p:nvPr/>
        </p:nvGrpSpPr>
        <p:grpSpPr>
          <a:xfrm>
            <a:off x="6928082" y="1253174"/>
            <a:ext cx="205740" cy="1783080"/>
            <a:chOff x="1800225" y="419100"/>
            <a:chExt cx="182880" cy="1828800"/>
          </a:xfrm>
        </p:grpSpPr>
        <p:sp>
          <p:nvSpPr>
            <p:cNvPr id="160" name="Rectangle 159"/>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1" name="Rectangle 160"/>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2" name="Rectangle 161"/>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3" name="Rectangle 162"/>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64" name="Rectangle 163"/>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5" name="Rectangle 16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6" name="Rectangle 16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7" name="Rectangle 16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8" name="Rectangle 16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69" name="Rectangle 16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mc:AlternateContent xmlns:mc="http://schemas.openxmlformats.org/markup-compatibility/2006">
        <mc:Choice xmlns:a14="http://schemas.microsoft.com/office/drawing/2010/main" Requires="a14">
          <p:sp>
            <p:nvSpPr>
              <p:cNvPr id="170" name="TextBox 169"/>
              <p:cNvSpPr txBox="1"/>
              <p:nvPr/>
            </p:nvSpPr>
            <p:spPr>
              <a:xfrm>
                <a:off x="4888441" y="843213"/>
                <a:ext cx="3186834"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              ×</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𝑜𝑛</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𝑣</m:t>
                          </m:r>
                        </m:e>
                        <m:sub>
                          <m:r>
                            <a:rPr lang="en-US" sz="2100" i="1">
                              <a:latin typeface="Cambria Math" panose="02040503050406030204" pitchFamily="18" charset="0"/>
                            </a:rPr>
                            <m:t>𝑜𝑛</m:t>
                          </m:r>
                        </m:sub>
                      </m:sSub>
                    </m:oMath>
                  </m:oMathPara>
                </a14:m>
                <a:endParaRPr lang="en-US" sz="2100" dirty="0"/>
              </a:p>
            </p:txBody>
          </p:sp>
        </mc:Choice>
        <mc:Fallback>
          <p:sp>
            <p:nvSpPr>
              <p:cNvPr id="170" name="TextBox 169"/>
              <p:cNvSpPr txBox="1">
                <a:spLocks noRot="1" noChangeAspect="1" noMove="1" noResize="1" noEditPoints="1" noAdjustHandles="1" noChangeArrowheads="1" noChangeShapeType="1" noTextEdit="1"/>
              </p:cNvSpPr>
              <p:nvPr/>
            </p:nvSpPr>
            <p:spPr>
              <a:xfrm>
                <a:off x="4888441" y="843213"/>
                <a:ext cx="3186834" cy="422039"/>
              </a:xfrm>
              <a:prstGeom prst="rect">
                <a:avLst/>
              </a:prstGeom>
              <a:blipFill>
                <a:blip r:embed="rId6"/>
                <a:stretch>
                  <a:fillRect b="-2857"/>
                </a:stretch>
              </a:blipFill>
            </p:spPr>
            <p:txBody>
              <a:bodyPr/>
              <a:lstStyle/>
              <a:p>
                <a:r>
                  <a:rPr lang="ru-RU">
                    <a:noFill/>
                  </a:rPr>
                  <a:t> </a:t>
                </a:r>
              </a:p>
            </p:txBody>
          </p:sp>
        </mc:Fallback>
      </mc:AlternateContent>
      <p:graphicFrame>
        <p:nvGraphicFramePr>
          <p:cNvPr id="3" name="Table 2"/>
          <p:cNvGraphicFramePr>
            <a:graphicFrameLocks noGrp="1"/>
          </p:cNvGraphicFramePr>
          <p:nvPr/>
        </p:nvGraphicFramePr>
        <p:xfrm>
          <a:off x="7638243" y="1257515"/>
          <a:ext cx="246888"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val="4255159121"/>
                    </a:ext>
                  </a:extLst>
                </a:gridCol>
              </a:tblGrid>
              <a:tr h="246888">
                <a:tc>
                  <a:txBody>
                    <a:bodyPr/>
                    <a:lstStyle/>
                    <a:p>
                      <a:pPr algn="ctr"/>
                      <a:r>
                        <a:rPr lang="en-US" sz="9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val="2404443869"/>
                  </a:ext>
                </a:extLst>
              </a:tr>
              <a:tr h="246888">
                <a:tc>
                  <a:txBody>
                    <a:bodyPr/>
                    <a:lstStyle/>
                    <a:p>
                      <a:pPr algn="ctr"/>
                      <a:r>
                        <a:rPr lang="en-US" sz="900" b="1" dirty="0">
                          <a:solidFill>
                            <a:srgbClr val="FF0000"/>
                          </a:solidFill>
                        </a:rPr>
                        <a:t>2.9</a:t>
                      </a:r>
                    </a:p>
                  </a:txBody>
                  <a:tcPr marL="0" marR="0" marT="0" marB="0" anchor="ctr">
                    <a:solidFill>
                      <a:schemeClr val="bg1"/>
                    </a:solidFill>
                  </a:tcPr>
                </a:tc>
                <a:extLst>
                  <a:ext uri="{0D108BD9-81ED-4DB2-BD59-A6C34878D82A}">
                    <a16:rowId xmlns:a16="http://schemas.microsoft.com/office/drawing/2014/main" val="4045244593"/>
                  </a:ext>
                </a:extLst>
              </a:tr>
              <a:tr h="246888">
                <a:tc>
                  <a:txBody>
                    <a:bodyPr/>
                    <a:lstStyle/>
                    <a:p>
                      <a:pPr algn="ctr"/>
                      <a:r>
                        <a:rPr lang="en-US" sz="9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246888">
                <a:tc>
                  <a:txBody>
                    <a:bodyPr/>
                    <a:lstStyle/>
                    <a:p>
                      <a:pPr algn="ctr"/>
                      <a:r>
                        <a:rPr lang="en-US" sz="9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246888">
                <a:tc>
                  <a:txBody>
                    <a:bodyPr/>
                    <a:lstStyle/>
                    <a:p>
                      <a:pPr algn="ctr"/>
                      <a:r>
                        <a:rPr lang="en-US" sz="900" b="1" dirty="0">
                          <a:solidFill>
                            <a:srgbClr val="FF0000"/>
                          </a:solidFill>
                        </a:rPr>
                        <a:t>1.9</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mc:Choice xmlns:a14="http://schemas.microsoft.com/office/drawing/2010/main" Requires="a14">
          <p:sp>
            <p:nvSpPr>
              <p:cNvPr id="171" name="TextBox 170"/>
              <p:cNvSpPr txBox="1"/>
              <p:nvPr/>
            </p:nvSpPr>
            <p:spPr>
              <a:xfrm>
                <a:off x="7230094" y="1744978"/>
                <a:ext cx="35779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m:t>
                      </m:r>
                    </m:oMath>
                  </m:oMathPara>
                </a14:m>
                <a:endParaRPr lang="en-US" sz="1350" dirty="0"/>
              </a:p>
            </p:txBody>
          </p:sp>
        </mc:Choice>
        <mc:Fallback>
          <p:sp>
            <p:nvSpPr>
              <p:cNvPr id="171" name="TextBox 170"/>
              <p:cNvSpPr txBox="1">
                <a:spLocks noRot="1" noChangeAspect="1" noMove="1" noResize="1" noEditPoints="1" noAdjustHandles="1" noChangeArrowheads="1" noChangeShapeType="1" noTextEdit="1"/>
              </p:cNvSpPr>
              <p:nvPr/>
            </p:nvSpPr>
            <p:spPr>
              <a:xfrm>
                <a:off x="7230094" y="1744978"/>
                <a:ext cx="357790" cy="300082"/>
              </a:xfrm>
              <a:prstGeom prst="rect">
                <a:avLst/>
              </a:prstGeom>
              <a:blipFill>
                <a:blip r:embed="rId7"/>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753065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36230" y="1789805"/>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2936231" y="39405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2528178" y="2453691"/>
            <a:ext cx="409086" cy="300082"/>
          </a:xfrm>
          <a:prstGeom prst="rect">
            <a:avLst/>
          </a:prstGeom>
          <a:noFill/>
        </p:spPr>
        <p:txBody>
          <a:bodyPr wrap="none" rtlCol="0">
            <a:spAutoFit/>
          </a:bodyPr>
          <a:lstStyle/>
          <a:p>
            <a:r>
              <a:rPr lang="en-US" sz="1350" dirty="0"/>
              <a:t>cat</a:t>
            </a:r>
          </a:p>
        </p:txBody>
      </p:sp>
      <p:sp>
        <p:nvSpPr>
          <p:cNvPr id="33" name="TextBox 32"/>
          <p:cNvSpPr txBox="1"/>
          <p:nvPr/>
        </p:nvSpPr>
        <p:spPr>
          <a:xfrm>
            <a:off x="2528177" y="4653796"/>
            <a:ext cx="367408" cy="300082"/>
          </a:xfrm>
          <a:prstGeom prst="rect">
            <a:avLst/>
          </a:prstGeom>
          <a:noFill/>
        </p:spPr>
        <p:txBody>
          <a:bodyPr wrap="none" rtlCol="0">
            <a:spAutoFit/>
          </a:bodyPr>
          <a:lstStyle/>
          <a:p>
            <a:r>
              <a:rPr lang="en-US" sz="1350" dirty="0"/>
              <a:t>on</a:t>
            </a:r>
          </a:p>
        </p:txBody>
      </p:sp>
      <p:grpSp>
        <p:nvGrpSpPr>
          <p:cNvPr id="46" name="Group 45"/>
          <p:cNvGrpSpPr/>
          <p:nvPr/>
        </p:nvGrpSpPr>
        <p:grpSpPr>
          <a:xfrm>
            <a:off x="5531573" y="31516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8133209" y="2859653"/>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2591405" y="14125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3141972" y="1789806"/>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141970" y="31487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135679" y="3570994"/>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3141970" y="4232596"/>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186749" y="2379569"/>
            <a:ext cx="1093761" cy="300082"/>
          </a:xfrm>
          <a:prstGeom prst="rect">
            <a:avLst/>
          </a:prstGeom>
          <a:noFill/>
        </p:spPr>
        <p:txBody>
          <a:bodyPr wrap="none" rtlCol="0">
            <a:spAutoFit/>
          </a:bodyPr>
          <a:lstStyle/>
          <a:p>
            <a:r>
              <a:rPr lang="en-US" sz="1350" dirty="0"/>
              <a:t>Hidden layer</a:t>
            </a:r>
          </a:p>
        </p:txBody>
      </p:sp>
      <mc:AlternateContent xmlns:mc="http://schemas.openxmlformats.org/markup-compatibility/2006">
        <mc:Choice xmlns:a14="http://schemas.microsoft.com/office/drawing/2010/main" Requires="a14">
          <p:sp>
            <p:nvSpPr>
              <p:cNvPr id="83" name="TextBox 82"/>
              <p:cNvSpPr txBox="1"/>
              <p:nvPr/>
            </p:nvSpPr>
            <p:spPr>
              <a:xfrm>
                <a:off x="8061223" y="4719314"/>
                <a:ext cx="542456" cy="300082"/>
              </a:xfrm>
              <a:prstGeom prst="rect">
                <a:avLst/>
              </a:prstGeom>
              <a:noFill/>
            </p:spPr>
            <p:txBody>
              <a:bodyPr wrap="none" rtlCol="0">
                <a:spAutoFit/>
              </a:bodyPr>
              <a:lstStyle/>
              <a:p>
                <a14:m>
                  <m:oMath xmlns:m="http://schemas.openxmlformats.org/officeDocument/2006/math">
                    <m:sSub>
                      <m:sSubPr>
                        <m:ctrlPr>
                          <a:rPr lang="en-US" sz="1350" i="1">
                            <a:latin typeface="Cambria Math" panose="02040503050406030204" pitchFamily="18" charset="0"/>
                          </a:rPr>
                        </m:ctrlPr>
                      </m:sSubPr>
                      <m:e>
                        <m:acc>
                          <m:accPr>
                            <m:chr m:val="̂"/>
                            <m:ctrlPr>
                              <a:rPr lang="en-US" sz="1350" i="1">
                                <a:latin typeface="Cambria Math" panose="02040503050406030204" pitchFamily="18" charset="0"/>
                              </a:rPr>
                            </m:ctrlPr>
                          </m:accPr>
                          <m:e>
                            <m:r>
                              <a:rPr lang="en-US" sz="1350" i="1">
                                <a:latin typeface="Cambria Math" panose="02040503050406030204" pitchFamily="18" charset="0"/>
                              </a:rPr>
                              <m:t>𝑦</m:t>
                            </m:r>
                          </m:e>
                        </m:acc>
                      </m:e>
                      <m:sub>
                        <m:r>
                          <m:rPr>
                            <m:sty m:val="p"/>
                          </m:rPr>
                          <a:rPr lang="en-US" sz="1350">
                            <a:latin typeface="Cambria Math" panose="02040503050406030204" pitchFamily="18" charset="0"/>
                          </a:rPr>
                          <m:t>sat</m:t>
                        </m:r>
                      </m:sub>
                    </m:sSub>
                    <m:r>
                      <a:rPr lang="en-US" sz="1350">
                        <a:latin typeface="Cambria Math" panose="02040503050406030204" pitchFamily="18" charset="0"/>
                      </a:rPr>
                      <m:t> </m:t>
                    </m:r>
                  </m:oMath>
                </a14:m>
                <a:r>
                  <a:rPr lang="en-US" sz="1350" dirty="0"/>
                  <a:t> </a:t>
                </a:r>
              </a:p>
            </p:txBody>
          </p:sp>
        </mc:Choice>
        <mc:Fallback>
          <p:sp>
            <p:nvSpPr>
              <p:cNvPr id="83" name="TextBox 82"/>
              <p:cNvSpPr txBox="1">
                <a:spLocks noRot="1" noChangeAspect="1" noMove="1" noResize="1" noEditPoints="1" noAdjustHandles="1" noChangeArrowheads="1" noChangeShapeType="1" noTextEdit="1"/>
              </p:cNvSpPr>
              <p:nvPr/>
            </p:nvSpPr>
            <p:spPr>
              <a:xfrm>
                <a:off x="8061223" y="4719314"/>
                <a:ext cx="542456" cy="300082"/>
              </a:xfrm>
              <a:prstGeom prst="rect">
                <a:avLst/>
              </a:prstGeom>
              <a:blipFill>
                <a:blip r:embed="rId2"/>
                <a:stretch>
                  <a:fillRect b="-4082"/>
                </a:stretch>
              </a:blipFill>
            </p:spPr>
            <p:txBody>
              <a:bodyPr/>
              <a:lstStyle/>
              <a:p>
                <a:r>
                  <a:rPr lang="ru-RU">
                    <a:noFill/>
                  </a:rPr>
                  <a:t> </a:t>
                </a:r>
              </a:p>
            </p:txBody>
          </p:sp>
        </mc:Fallback>
      </mc:AlternateContent>
      <p:cxnSp>
        <p:nvCxnSpPr>
          <p:cNvPr id="84" name="Straight Connector 83"/>
          <p:cNvCxnSpPr/>
          <p:nvPr/>
        </p:nvCxnSpPr>
        <p:spPr>
          <a:xfrm flipV="1">
            <a:off x="5737313" y="28587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737313" y="4221533"/>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576352" y="2412643"/>
            <a:ext cx="1072217" cy="300082"/>
          </a:xfrm>
          <a:prstGeom prst="rect">
            <a:avLst/>
          </a:prstGeom>
          <a:noFill/>
        </p:spPr>
        <p:txBody>
          <a:bodyPr wrap="none" rtlCol="0">
            <a:spAutoFit/>
          </a:bodyPr>
          <a:lstStyle/>
          <a:p>
            <a:r>
              <a:rPr lang="en-US" sz="1350" dirty="0"/>
              <a:t>Output layer</a:t>
            </a:r>
          </a:p>
        </p:txBody>
      </p:sp>
      <mc:AlternateContent xmlns:mc="http://schemas.openxmlformats.org/markup-compatibility/2006">
        <mc:Choice xmlns:a14="http://schemas.microsoft.com/office/drawing/2010/main" Requires="a14">
          <p:sp>
            <p:nvSpPr>
              <p:cNvPr id="71" name="TextBox 70"/>
              <p:cNvSpPr txBox="1"/>
              <p:nvPr/>
            </p:nvSpPr>
            <p:spPr>
              <a:xfrm>
                <a:off x="3347710" y="2451367"/>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p:sp>
            <p:nvSpPr>
              <p:cNvPr id="71" name="TextBox 70"/>
              <p:cNvSpPr txBox="1">
                <a:spLocks noRot="1" noChangeAspect="1" noMove="1" noResize="1" noEditPoints="1" noAdjustHandles="1" noChangeArrowheads="1" noChangeShapeType="1" noTextEdit="1"/>
              </p:cNvSpPr>
              <p:nvPr/>
            </p:nvSpPr>
            <p:spPr>
              <a:xfrm>
                <a:off x="3347710" y="2451367"/>
                <a:ext cx="906402" cy="415498"/>
              </a:xfrm>
              <a:prstGeom prst="rect">
                <a:avLst/>
              </a:prstGeom>
              <a:blipFill>
                <a:blip r:embed="rId3"/>
                <a:stretch>
                  <a:fillRect b="-1471"/>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73" name="TextBox 72"/>
              <p:cNvSpPr txBox="1"/>
              <p:nvPr/>
            </p:nvSpPr>
            <p:spPr>
              <a:xfrm>
                <a:off x="3369005" y="4384725"/>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p:sp>
            <p:nvSpPr>
              <p:cNvPr id="73" name="TextBox 72"/>
              <p:cNvSpPr txBox="1">
                <a:spLocks noRot="1" noChangeAspect="1" noMove="1" noResize="1" noEditPoints="1" noAdjustHandles="1" noChangeArrowheads="1" noChangeShapeType="1" noTextEdit="1"/>
              </p:cNvSpPr>
              <p:nvPr/>
            </p:nvSpPr>
            <p:spPr>
              <a:xfrm>
                <a:off x="3369005" y="4384725"/>
                <a:ext cx="906402" cy="415498"/>
              </a:xfrm>
              <a:prstGeom prst="rect">
                <a:avLst/>
              </a:prstGeom>
              <a:blipFill>
                <a:blip r:embed="rId4"/>
                <a:stretch>
                  <a:fillRect b="-1471"/>
                </a:stretch>
              </a:blipFill>
            </p:spPr>
            <p:txBody>
              <a:bodyPr/>
              <a:lstStyle/>
              <a:p>
                <a:r>
                  <a:rPr lang="ru-RU">
                    <a:noFill/>
                  </a:rPr>
                  <a:t> </a:t>
                </a:r>
              </a:p>
            </p:txBody>
          </p:sp>
        </mc:Fallback>
      </mc:AlternateContent>
      <p:sp>
        <p:nvSpPr>
          <p:cNvPr id="74" name="TextBox 73"/>
          <p:cNvSpPr txBox="1"/>
          <p:nvPr/>
        </p:nvSpPr>
        <p:spPr>
          <a:xfrm>
            <a:off x="2296746" y="3329992"/>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2296746" y="5456182"/>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5354797" y="4594160"/>
            <a:ext cx="619080" cy="300082"/>
          </a:xfrm>
          <a:prstGeom prst="rect">
            <a:avLst/>
          </a:prstGeom>
          <a:noFill/>
        </p:spPr>
        <p:txBody>
          <a:bodyPr wrap="none" rtlCol="0">
            <a:spAutoFit/>
          </a:bodyPr>
          <a:lstStyle/>
          <a:p>
            <a:r>
              <a:rPr lang="en-US" sz="1350" dirty="0"/>
              <a:t>N-dim</a:t>
            </a:r>
          </a:p>
        </p:txBody>
      </p:sp>
      <mc:AlternateContent xmlns:mc="http://schemas.openxmlformats.org/markup-compatibility/2006">
        <mc:Choice xmlns:a14="http://schemas.microsoft.com/office/drawing/2010/main" Requires="a14">
          <p:sp>
            <p:nvSpPr>
              <p:cNvPr id="78" name="TextBox 77"/>
              <p:cNvSpPr txBox="1"/>
              <p:nvPr/>
            </p:nvSpPr>
            <p:spPr>
              <a:xfrm>
                <a:off x="6029412" y="3455545"/>
                <a:ext cx="1858266"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m:t>
                          </m:r>
                        </m:sup>
                      </m:sSubSup>
                      <m:r>
                        <a:rPr lang="en-US" sz="2100" i="1">
                          <a:latin typeface="Cambria Math" panose="02040503050406030204" pitchFamily="18" charset="0"/>
                        </a:rPr>
                        <m:t>×</m:t>
                      </m:r>
                      <m:acc>
                        <m:accPr>
                          <m:chr m:val="̂"/>
                          <m:ctrlPr>
                            <a:rPr lang="en-US" sz="2100" i="1">
                              <a:latin typeface="Cambria Math" panose="02040503050406030204" pitchFamily="18" charset="0"/>
                            </a:rPr>
                          </m:ctrlPr>
                        </m:accPr>
                        <m:e>
                          <m:r>
                            <a:rPr lang="en-US" sz="2100" i="1">
                              <a:latin typeface="Cambria Math" panose="02040503050406030204" pitchFamily="18" charset="0"/>
                            </a:rPr>
                            <m:t>𝑣</m:t>
                          </m:r>
                        </m:e>
                      </m:acc>
                      <m:r>
                        <a:rPr lang="en-US" sz="2100" i="1">
                          <a:latin typeface="Cambria Math" panose="02040503050406030204" pitchFamily="18" charset="0"/>
                        </a:rPr>
                        <m:t>=</m:t>
                      </m:r>
                      <m:r>
                        <a:rPr lang="en-US" sz="2100" i="1">
                          <a:latin typeface="Cambria Math" panose="02040503050406030204" pitchFamily="18" charset="0"/>
                        </a:rPr>
                        <m:t>𝑧</m:t>
                      </m:r>
                    </m:oMath>
                  </m:oMathPara>
                </a14:m>
                <a:endParaRPr lang="en-US" sz="2100" dirty="0"/>
              </a:p>
            </p:txBody>
          </p:sp>
        </mc:Choice>
        <mc:Fallback>
          <p:sp>
            <p:nvSpPr>
              <p:cNvPr id="78" name="TextBox 77"/>
              <p:cNvSpPr txBox="1">
                <a:spLocks noRot="1" noChangeAspect="1" noMove="1" noResize="1" noEditPoints="1" noAdjustHandles="1" noChangeArrowheads="1" noChangeShapeType="1" noTextEdit="1"/>
              </p:cNvSpPr>
              <p:nvPr/>
            </p:nvSpPr>
            <p:spPr>
              <a:xfrm>
                <a:off x="6029412" y="3455545"/>
                <a:ext cx="1858266" cy="415498"/>
              </a:xfrm>
              <a:prstGeom prst="rect">
                <a:avLst/>
              </a:prstGeom>
              <a:blipFill>
                <a:blip r:embed="rId5"/>
                <a:stretch>
                  <a:fillRect t="-2941" b="-2941"/>
                </a:stretch>
              </a:blipFill>
            </p:spPr>
            <p:txBody>
              <a:bodyPr/>
              <a:lstStyle/>
              <a:p>
                <a:r>
                  <a:rPr lang="ru-RU">
                    <a:noFill/>
                  </a:rPr>
                  <a:t> </a:t>
                </a:r>
              </a:p>
            </p:txBody>
          </p:sp>
        </mc:Fallback>
      </mc:AlternateContent>
      <p:sp>
        <p:nvSpPr>
          <p:cNvPr id="80" name="TextBox 79"/>
          <p:cNvSpPr txBox="1"/>
          <p:nvPr/>
        </p:nvSpPr>
        <p:spPr>
          <a:xfrm>
            <a:off x="7998227" y="5036235"/>
            <a:ext cx="604653" cy="300082"/>
          </a:xfrm>
          <a:prstGeom prst="rect">
            <a:avLst/>
          </a:prstGeom>
          <a:noFill/>
        </p:spPr>
        <p:txBody>
          <a:bodyPr wrap="none" rtlCol="0">
            <a:spAutoFit/>
          </a:bodyPr>
          <a:lstStyle/>
          <a:p>
            <a:r>
              <a:rPr lang="en-US" sz="1350" dirty="0"/>
              <a:t>V-dim</a:t>
            </a:r>
          </a:p>
        </p:txBody>
      </p:sp>
      <p:sp>
        <p:nvSpPr>
          <p:cNvPr id="69" name="TextBox 68"/>
          <p:cNvSpPr txBox="1"/>
          <p:nvPr/>
        </p:nvSpPr>
        <p:spPr>
          <a:xfrm>
            <a:off x="4466172" y="5456182"/>
            <a:ext cx="2474780" cy="300082"/>
          </a:xfrm>
          <a:prstGeom prst="rect">
            <a:avLst/>
          </a:prstGeom>
          <a:noFill/>
        </p:spPr>
        <p:txBody>
          <a:bodyPr wrap="none" rtlCol="0">
            <a:spAutoFit/>
          </a:bodyPr>
          <a:lstStyle/>
          <a:p>
            <a:r>
              <a:rPr lang="en-US" sz="1350" dirty="0"/>
              <a:t>N will be the size of word vector</a:t>
            </a:r>
          </a:p>
        </p:txBody>
      </p:sp>
      <mc:AlternateContent xmlns:mc="http://schemas.openxmlformats.org/markup-compatibility/2006">
        <mc:Choice xmlns:a14="http://schemas.microsoft.com/office/drawing/2010/main" Requires="a14">
          <p:sp>
            <p:nvSpPr>
              <p:cNvPr id="2" name="Rectangle 1"/>
              <p:cNvSpPr/>
              <p:nvPr/>
            </p:nvSpPr>
            <p:spPr>
              <a:xfrm>
                <a:off x="5479527" y="4241513"/>
                <a:ext cx="327589"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350" i="1">
                              <a:latin typeface="Cambria Math" panose="02040503050406030204" pitchFamily="18" charset="0"/>
                            </a:rPr>
                          </m:ctrlPr>
                        </m:accPr>
                        <m:e>
                          <m:r>
                            <a:rPr lang="en-US" sz="1350" i="1">
                              <a:latin typeface="Cambria Math" panose="02040503050406030204" pitchFamily="18" charset="0"/>
                            </a:rPr>
                            <m:t>𝑣</m:t>
                          </m:r>
                        </m:e>
                      </m:acc>
                    </m:oMath>
                  </m:oMathPara>
                </a14:m>
                <a:endParaRPr lang="en-US" sz="1350" dirty="0"/>
              </a:p>
            </p:txBody>
          </p:sp>
        </mc:Choice>
        <mc:Fallback>
          <p:sp>
            <p:nvSpPr>
              <p:cNvPr id="2" name="Rectangle 1"/>
              <p:cNvSpPr>
                <a:spLocks noRot="1" noChangeAspect="1" noMove="1" noResize="1" noEditPoints="1" noAdjustHandles="1" noChangeArrowheads="1" noChangeShapeType="1" noTextEdit="1"/>
              </p:cNvSpPr>
              <p:nvPr/>
            </p:nvSpPr>
            <p:spPr>
              <a:xfrm>
                <a:off x="5479527" y="4241513"/>
                <a:ext cx="327589" cy="300082"/>
              </a:xfrm>
              <a:prstGeom prst="rect">
                <a:avLst/>
              </a:prstGeom>
              <a:blipFill>
                <a:blip r:embed="rId6"/>
                <a:stretch>
                  <a:fillRect r="-5556"/>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86" name="TextBox 85"/>
              <p:cNvSpPr txBox="1"/>
              <p:nvPr/>
            </p:nvSpPr>
            <p:spPr>
              <a:xfrm>
                <a:off x="8236080" y="3402022"/>
                <a:ext cx="2208495"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100" i="1">
                              <a:latin typeface="Cambria Math" panose="02040503050406030204" pitchFamily="18" charset="0"/>
                            </a:rPr>
                          </m:ctrlPr>
                        </m:accPr>
                        <m:e>
                          <m:r>
                            <a:rPr lang="en-US" sz="2100" i="1">
                              <a:latin typeface="Cambria Math" panose="02040503050406030204" pitchFamily="18" charset="0"/>
                            </a:rPr>
                            <m:t>𝑦</m:t>
                          </m:r>
                        </m:e>
                      </m:acc>
                      <m:r>
                        <a:rPr lang="en-US" sz="2100" i="1">
                          <a:latin typeface="Cambria Math" panose="02040503050406030204" pitchFamily="18" charset="0"/>
                        </a:rPr>
                        <m:t>=</m:t>
                      </m:r>
                      <m:r>
                        <a:rPr lang="en-US" sz="2100" i="1">
                          <a:latin typeface="Cambria Math" panose="02040503050406030204" pitchFamily="18" charset="0"/>
                        </a:rPr>
                        <m:t>𝑠𝑜𝑓𝑡𝑚𝑎𝑥</m:t>
                      </m:r>
                      <m:r>
                        <a:rPr lang="en-US" sz="2100" i="1">
                          <a:latin typeface="Cambria Math" panose="02040503050406030204" pitchFamily="18" charset="0"/>
                        </a:rPr>
                        <m:t>(</m:t>
                      </m:r>
                      <m:r>
                        <a:rPr lang="en-US" sz="2100" i="1">
                          <a:latin typeface="Cambria Math" panose="02040503050406030204" pitchFamily="18" charset="0"/>
                        </a:rPr>
                        <m:t>𝑧</m:t>
                      </m:r>
                      <m:r>
                        <a:rPr lang="en-US" sz="2100" i="1">
                          <a:latin typeface="Cambria Math" panose="02040503050406030204" pitchFamily="18" charset="0"/>
                        </a:rPr>
                        <m:t>)</m:t>
                      </m:r>
                    </m:oMath>
                  </m:oMathPara>
                </a14:m>
                <a:endParaRPr lang="en-US" sz="2100" dirty="0"/>
              </a:p>
            </p:txBody>
          </p:sp>
        </mc:Choice>
        <mc:Fallback>
          <p:sp>
            <p:nvSpPr>
              <p:cNvPr id="86" name="TextBox 85"/>
              <p:cNvSpPr txBox="1">
                <a:spLocks noRot="1" noChangeAspect="1" noMove="1" noResize="1" noEditPoints="1" noAdjustHandles="1" noChangeArrowheads="1" noChangeShapeType="1" noTextEdit="1"/>
              </p:cNvSpPr>
              <p:nvPr/>
            </p:nvSpPr>
            <p:spPr>
              <a:xfrm>
                <a:off x="8236080" y="3402022"/>
                <a:ext cx="2208495" cy="415498"/>
              </a:xfrm>
              <a:prstGeom prst="rect">
                <a:avLst/>
              </a:prstGeom>
              <a:blipFill>
                <a:blip r:embed="rId7"/>
                <a:stretch>
                  <a:fillRect t="-2941" b="-19118"/>
                </a:stretch>
              </a:blipFill>
            </p:spPr>
            <p:txBody>
              <a:bodyPr/>
              <a:lstStyle/>
              <a:p>
                <a:r>
                  <a:rPr lang="ru-RU">
                    <a:noFill/>
                  </a:rPr>
                  <a:t> </a:t>
                </a:r>
              </a:p>
            </p:txBody>
          </p:sp>
        </mc:Fallback>
      </mc:AlternateContent>
    </p:spTree>
    <p:extLst>
      <p:ext uri="{BB962C8B-B14F-4D97-AF65-F5344CB8AC3E}">
        <p14:creationId xmlns:p14="http://schemas.microsoft.com/office/powerpoint/2010/main" val="2760264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362114" y="1789805"/>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3362115" y="39405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2954062" y="2453691"/>
            <a:ext cx="409086" cy="300082"/>
          </a:xfrm>
          <a:prstGeom prst="rect">
            <a:avLst/>
          </a:prstGeom>
          <a:noFill/>
        </p:spPr>
        <p:txBody>
          <a:bodyPr wrap="none" rtlCol="0">
            <a:spAutoFit/>
          </a:bodyPr>
          <a:lstStyle/>
          <a:p>
            <a:r>
              <a:rPr lang="en-US" sz="1350" dirty="0"/>
              <a:t>cat</a:t>
            </a:r>
          </a:p>
        </p:txBody>
      </p:sp>
      <p:sp>
        <p:nvSpPr>
          <p:cNvPr id="33" name="TextBox 32"/>
          <p:cNvSpPr txBox="1"/>
          <p:nvPr/>
        </p:nvSpPr>
        <p:spPr>
          <a:xfrm>
            <a:off x="2954061" y="4653796"/>
            <a:ext cx="367408" cy="300082"/>
          </a:xfrm>
          <a:prstGeom prst="rect">
            <a:avLst/>
          </a:prstGeom>
          <a:noFill/>
        </p:spPr>
        <p:txBody>
          <a:bodyPr wrap="none" rtlCol="0">
            <a:spAutoFit/>
          </a:bodyPr>
          <a:lstStyle/>
          <a:p>
            <a:r>
              <a:rPr lang="en-US" sz="1350" dirty="0"/>
              <a:t>on</a:t>
            </a:r>
          </a:p>
        </p:txBody>
      </p:sp>
      <p:grpSp>
        <p:nvGrpSpPr>
          <p:cNvPr id="46" name="Group 45"/>
          <p:cNvGrpSpPr/>
          <p:nvPr/>
        </p:nvGrpSpPr>
        <p:grpSpPr>
          <a:xfrm>
            <a:off x="5957457" y="31516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8559093" y="2859653"/>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3017289" y="14125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3567856" y="1789806"/>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567854" y="31487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61563" y="3570994"/>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3567854" y="4232596"/>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612633" y="2379569"/>
            <a:ext cx="1093761" cy="300082"/>
          </a:xfrm>
          <a:prstGeom prst="rect">
            <a:avLst/>
          </a:prstGeom>
          <a:noFill/>
        </p:spPr>
        <p:txBody>
          <a:bodyPr wrap="none" rtlCol="0">
            <a:spAutoFit/>
          </a:bodyPr>
          <a:lstStyle/>
          <a:p>
            <a:r>
              <a:rPr lang="en-US" sz="1350" dirty="0"/>
              <a:t>Hidden layer</a:t>
            </a:r>
          </a:p>
        </p:txBody>
      </p:sp>
      <mc:AlternateContent xmlns:mc="http://schemas.openxmlformats.org/markup-compatibility/2006">
        <mc:Choice xmlns:a14="http://schemas.microsoft.com/office/drawing/2010/main" Requires="a14">
          <p:sp>
            <p:nvSpPr>
              <p:cNvPr id="83" name="TextBox 82"/>
              <p:cNvSpPr txBox="1"/>
              <p:nvPr/>
            </p:nvSpPr>
            <p:spPr>
              <a:xfrm>
                <a:off x="8487107" y="4719314"/>
                <a:ext cx="542456" cy="300082"/>
              </a:xfrm>
              <a:prstGeom prst="rect">
                <a:avLst/>
              </a:prstGeom>
              <a:noFill/>
            </p:spPr>
            <p:txBody>
              <a:bodyPr wrap="none" rtlCol="0">
                <a:spAutoFit/>
              </a:bodyPr>
              <a:lstStyle/>
              <a:p>
                <a14:m>
                  <m:oMath xmlns:m="http://schemas.openxmlformats.org/officeDocument/2006/math">
                    <m:sSub>
                      <m:sSubPr>
                        <m:ctrlPr>
                          <a:rPr lang="en-US" sz="1350" i="1">
                            <a:latin typeface="Cambria Math" panose="02040503050406030204" pitchFamily="18" charset="0"/>
                          </a:rPr>
                        </m:ctrlPr>
                      </m:sSubPr>
                      <m:e>
                        <m:acc>
                          <m:accPr>
                            <m:chr m:val="̂"/>
                            <m:ctrlPr>
                              <a:rPr lang="en-US" sz="1350" i="1">
                                <a:latin typeface="Cambria Math" panose="02040503050406030204" pitchFamily="18" charset="0"/>
                              </a:rPr>
                            </m:ctrlPr>
                          </m:accPr>
                          <m:e>
                            <m:r>
                              <a:rPr lang="en-US" sz="1350" i="1">
                                <a:latin typeface="Cambria Math" panose="02040503050406030204" pitchFamily="18" charset="0"/>
                              </a:rPr>
                              <m:t>𝑦</m:t>
                            </m:r>
                          </m:e>
                        </m:acc>
                      </m:e>
                      <m:sub>
                        <m:r>
                          <m:rPr>
                            <m:sty m:val="p"/>
                          </m:rPr>
                          <a:rPr lang="en-US" sz="1350">
                            <a:latin typeface="Cambria Math" panose="02040503050406030204" pitchFamily="18" charset="0"/>
                          </a:rPr>
                          <m:t>sat</m:t>
                        </m:r>
                      </m:sub>
                    </m:sSub>
                    <m:r>
                      <a:rPr lang="en-US" sz="1350">
                        <a:latin typeface="Cambria Math" panose="02040503050406030204" pitchFamily="18" charset="0"/>
                      </a:rPr>
                      <m:t> </m:t>
                    </m:r>
                  </m:oMath>
                </a14:m>
                <a:r>
                  <a:rPr lang="en-US" sz="1350" dirty="0"/>
                  <a:t> </a:t>
                </a:r>
              </a:p>
            </p:txBody>
          </p:sp>
        </mc:Choice>
        <mc:Fallback>
          <p:sp>
            <p:nvSpPr>
              <p:cNvPr id="83" name="TextBox 82"/>
              <p:cNvSpPr txBox="1">
                <a:spLocks noRot="1" noChangeAspect="1" noMove="1" noResize="1" noEditPoints="1" noAdjustHandles="1" noChangeArrowheads="1" noChangeShapeType="1" noTextEdit="1"/>
              </p:cNvSpPr>
              <p:nvPr/>
            </p:nvSpPr>
            <p:spPr>
              <a:xfrm>
                <a:off x="8487107" y="4719314"/>
                <a:ext cx="542456" cy="300082"/>
              </a:xfrm>
              <a:prstGeom prst="rect">
                <a:avLst/>
              </a:prstGeom>
              <a:blipFill>
                <a:blip r:embed="rId2"/>
                <a:stretch>
                  <a:fillRect b="-4082"/>
                </a:stretch>
              </a:blipFill>
            </p:spPr>
            <p:txBody>
              <a:bodyPr/>
              <a:lstStyle/>
              <a:p>
                <a:r>
                  <a:rPr lang="ru-RU">
                    <a:noFill/>
                  </a:rPr>
                  <a:t> </a:t>
                </a:r>
              </a:p>
            </p:txBody>
          </p:sp>
        </mc:Fallback>
      </mc:AlternateContent>
      <p:cxnSp>
        <p:nvCxnSpPr>
          <p:cNvPr id="84" name="Straight Connector 83"/>
          <p:cNvCxnSpPr/>
          <p:nvPr/>
        </p:nvCxnSpPr>
        <p:spPr>
          <a:xfrm flipV="1">
            <a:off x="6163197" y="28587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163197" y="4221533"/>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8147545" y="2424158"/>
            <a:ext cx="1072217" cy="300082"/>
          </a:xfrm>
          <a:prstGeom prst="rect">
            <a:avLst/>
          </a:prstGeom>
          <a:noFill/>
        </p:spPr>
        <p:txBody>
          <a:bodyPr wrap="none" rtlCol="0">
            <a:spAutoFit/>
          </a:bodyPr>
          <a:lstStyle/>
          <a:p>
            <a:r>
              <a:rPr lang="en-US" sz="1350" dirty="0"/>
              <a:t>Output layer</a:t>
            </a:r>
          </a:p>
        </p:txBody>
      </p:sp>
      <mc:AlternateContent xmlns:mc="http://schemas.openxmlformats.org/markup-compatibility/2006">
        <mc:Choice xmlns:a14="http://schemas.microsoft.com/office/drawing/2010/main" Requires="a14">
          <p:sp>
            <p:nvSpPr>
              <p:cNvPr id="71" name="TextBox 70"/>
              <p:cNvSpPr txBox="1"/>
              <p:nvPr/>
            </p:nvSpPr>
            <p:spPr>
              <a:xfrm>
                <a:off x="3773594" y="2451367"/>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p:sp>
            <p:nvSpPr>
              <p:cNvPr id="71" name="TextBox 70"/>
              <p:cNvSpPr txBox="1">
                <a:spLocks noRot="1" noChangeAspect="1" noMove="1" noResize="1" noEditPoints="1" noAdjustHandles="1" noChangeArrowheads="1" noChangeShapeType="1" noTextEdit="1"/>
              </p:cNvSpPr>
              <p:nvPr/>
            </p:nvSpPr>
            <p:spPr>
              <a:xfrm>
                <a:off x="3773594" y="2451367"/>
                <a:ext cx="906402" cy="415498"/>
              </a:xfrm>
              <a:prstGeom prst="rect">
                <a:avLst/>
              </a:prstGeom>
              <a:blipFill>
                <a:blip r:embed="rId3"/>
                <a:stretch>
                  <a:fillRect b="-1471"/>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73" name="TextBox 72"/>
              <p:cNvSpPr txBox="1"/>
              <p:nvPr/>
            </p:nvSpPr>
            <p:spPr>
              <a:xfrm>
                <a:off x="3794889" y="4384725"/>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p:sp>
            <p:nvSpPr>
              <p:cNvPr id="73" name="TextBox 72"/>
              <p:cNvSpPr txBox="1">
                <a:spLocks noRot="1" noChangeAspect="1" noMove="1" noResize="1" noEditPoints="1" noAdjustHandles="1" noChangeArrowheads="1" noChangeShapeType="1" noTextEdit="1"/>
              </p:cNvSpPr>
              <p:nvPr/>
            </p:nvSpPr>
            <p:spPr>
              <a:xfrm>
                <a:off x="3794889" y="4384725"/>
                <a:ext cx="906402" cy="415498"/>
              </a:xfrm>
              <a:prstGeom prst="rect">
                <a:avLst/>
              </a:prstGeom>
              <a:blipFill>
                <a:blip r:embed="rId4"/>
                <a:stretch>
                  <a:fillRect b="-1471"/>
                </a:stretch>
              </a:blipFill>
            </p:spPr>
            <p:txBody>
              <a:bodyPr/>
              <a:lstStyle/>
              <a:p>
                <a:r>
                  <a:rPr lang="ru-RU">
                    <a:noFill/>
                  </a:rPr>
                  <a:t> </a:t>
                </a:r>
              </a:p>
            </p:txBody>
          </p:sp>
        </mc:Fallback>
      </mc:AlternateContent>
      <p:sp>
        <p:nvSpPr>
          <p:cNvPr id="74" name="TextBox 73"/>
          <p:cNvSpPr txBox="1"/>
          <p:nvPr/>
        </p:nvSpPr>
        <p:spPr>
          <a:xfrm>
            <a:off x="2722630" y="3329992"/>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2722630" y="5456182"/>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5780681" y="4594160"/>
            <a:ext cx="619080" cy="300082"/>
          </a:xfrm>
          <a:prstGeom prst="rect">
            <a:avLst/>
          </a:prstGeom>
          <a:noFill/>
        </p:spPr>
        <p:txBody>
          <a:bodyPr wrap="none" rtlCol="0">
            <a:spAutoFit/>
          </a:bodyPr>
          <a:lstStyle/>
          <a:p>
            <a:r>
              <a:rPr lang="en-US" sz="1350" dirty="0"/>
              <a:t>N-dim</a:t>
            </a:r>
          </a:p>
        </p:txBody>
      </p:sp>
      <mc:AlternateContent xmlns:mc="http://schemas.openxmlformats.org/markup-compatibility/2006">
        <mc:Choice xmlns:a14="http://schemas.microsoft.com/office/drawing/2010/main" Requires="a14">
          <p:sp>
            <p:nvSpPr>
              <p:cNvPr id="78" name="TextBox 77"/>
              <p:cNvSpPr txBox="1"/>
              <p:nvPr/>
            </p:nvSpPr>
            <p:spPr>
              <a:xfrm>
                <a:off x="6455297" y="3455545"/>
                <a:ext cx="2159887" cy="7386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m:t>
                          </m:r>
                        </m:sup>
                      </m:sSubSup>
                      <m:r>
                        <a:rPr lang="en-US" sz="2100" i="1">
                          <a:latin typeface="Cambria Math" panose="02040503050406030204" pitchFamily="18" charset="0"/>
                        </a:rPr>
                        <m:t>×</m:t>
                      </m:r>
                      <m:acc>
                        <m:accPr>
                          <m:chr m:val="̂"/>
                          <m:ctrlPr>
                            <a:rPr lang="en-US" sz="2100" i="1">
                              <a:latin typeface="Cambria Math" panose="02040503050406030204" pitchFamily="18" charset="0"/>
                            </a:rPr>
                          </m:ctrlPr>
                        </m:accPr>
                        <m:e>
                          <m:r>
                            <a:rPr lang="en-US" sz="2100" i="1">
                              <a:latin typeface="Cambria Math" panose="02040503050406030204" pitchFamily="18" charset="0"/>
                            </a:rPr>
                            <m:t>𝑣</m:t>
                          </m:r>
                        </m:e>
                      </m:acc>
                      <m:r>
                        <a:rPr lang="en-US" sz="2100" i="1">
                          <a:latin typeface="Cambria Math" panose="02040503050406030204" pitchFamily="18" charset="0"/>
                        </a:rPr>
                        <m:t>=</m:t>
                      </m:r>
                      <m:r>
                        <a:rPr lang="en-US" sz="2100" i="1">
                          <a:latin typeface="Cambria Math" panose="02040503050406030204" pitchFamily="18" charset="0"/>
                        </a:rPr>
                        <m:t>𝑧</m:t>
                      </m:r>
                    </m:oMath>
                  </m:oMathPara>
                </a14:m>
                <a:endParaRPr lang="en-US" sz="2100" dirty="0"/>
              </a:p>
              <a:p>
                <a:pPr/>
                <a14:m>
                  <m:oMathPara xmlns:m="http://schemas.openxmlformats.org/officeDocument/2006/math">
                    <m:oMathParaPr>
                      <m:jc m:val="centerGroup"/>
                    </m:oMathParaPr>
                    <m:oMath xmlns:m="http://schemas.openxmlformats.org/officeDocument/2006/math">
                      <m:acc>
                        <m:accPr>
                          <m:chr m:val="̂"/>
                          <m:ctrlPr>
                            <a:rPr lang="en-US" sz="2100" i="1">
                              <a:latin typeface="Cambria Math" panose="02040503050406030204" pitchFamily="18" charset="0"/>
                            </a:rPr>
                          </m:ctrlPr>
                        </m:accPr>
                        <m:e>
                          <m:r>
                            <a:rPr lang="en-US" sz="2100" i="1">
                              <a:latin typeface="Cambria Math" panose="02040503050406030204" pitchFamily="18" charset="0"/>
                            </a:rPr>
                            <m:t>𝑦</m:t>
                          </m:r>
                        </m:e>
                      </m:acc>
                      <m:r>
                        <a:rPr lang="en-US" sz="2100" i="1">
                          <a:latin typeface="Cambria Math" panose="02040503050406030204" pitchFamily="18" charset="0"/>
                        </a:rPr>
                        <m:t>=</m:t>
                      </m:r>
                      <m:r>
                        <a:rPr lang="en-US" sz="2100" i="1">
                          <a:latin typeface="Cambria Math" panose="02040503050406030204" pitchFamily="18" charset="0"/>
                        </a:rPr>
                        <m:t>𝑠𝑜𝑓𝑡𝑚𝑎𝑥</m:t>
                      </m:r>
                      <m:r>
                        <a:rPr lang="en-US" sz="2100" i="1">
                          <a:latin typeface="Cambria Math" panose="02040503050406030204" pitchFamily="18" charset="0"/>
                        </a:rPr>
                        <m:t>(</m:t>
                      </m:r>
                      <m:r>
                        <a:rPr lang="en-US" sz="2100" i="1">
                          <a:latin typeface="Cambria Math" panose="02040503050406030204" pitchFamily="18" charset="0"/>
                        </a:rPr>
                        <m:t>𝑧</m:t>
                      </m:r>
                      <m:r>
                        <a:rPr lang="en-US" sz="2100" i="1">
                          <a:latin typeface="Cambria Math" panose="02040503050406030204" pitchFamily="18" charset="0"/>
                        </a:rPr>
                        <m:t>)</m:t>
                      </m:r>
                    </m:oMath>
                  </m:oMathPara>
                </a14:m>
                <a:endParaRPr lang="en-US" sz="2100" dirty="0"/>
              </a:p>
            </p:txBody>
          </p:sp>
        </mc:Choice>
        <mc:Fallback>
          <p:sp>
            <p:nvSpPr>
              <p:cNvPr id="78" name="TextBox 77"/>
              <p:cNvSpPr txBox="1">
                <a:spLocks noRot="1" noChangeAspect="1" noMove="1" noResize="1" noEditPoints="1" noAdjustHandles="1" noChangeArrowheads="1" noChangeShapeType="1" noTextEdit="1"/>
              </p:cNvSpPr>
              <p:nvPr/>
            </p:nvSpPr>
            <p:spPr>
              <a:xfrm>
                <a:off x="6455297" y="3455545"/>
                <a:ext cx="2159887" cy="738664"/>
              </a:xfrm>
              <a:prstGeom prst="rect">
                <a:avLst/>
              </a:prstGeom>
              <a:blipFill>
                <a:blip r:embed="rId5"/>
                <a:stretch>
                  <a:fillRect t="-1653" b="-9917"/>
                </a:stretch>
              </a:blipFill>
            </p:spPr>
            <p:txBody>
              <a:bodyPr/>
              <a:lstStyle/>
              <a:p>
                <a:r>
                  <a:rPr lang="ru-RU">
                    <a:noFill/>
                  </a:rPr>
                  <a:t> </a:t>
                </a:r>
              </a:p>
            </p:txBody>
          </p:sp>
        </mc:Fallback>
      </mc:AlternateContent>
      <p:sp>
        <p:nvSpPr>
          <p:cNvPr id="80" name="TextBox 79"/>
          <p:cNvSpPr txBox="1"/>
          <p:nvPr/>
        </p:nvSpPr>
        <p:spPr>
          <a:xfrm>
            <a:off x="8424111" y="5036235"/>
            <a:ext cx="604653" cy="300082"/>
          </a:xfrm>
          <a:prstGeom prst="rect">
            <a:avLst/>
          </a:prstGeom>
          <a:noFill/>
        </p:spPr>
        <p:txBody>
          <a:bodyPr wrap="none" rtlCol="0">
            <a:spAutoFit/>
          </a:bodyPr>
          <a:lstStyle/>
          <a:p>
            <a:r>
              <a:rPr lang="en-US" sz="1350" dirty="0"/>
              <a:t>V-dim</a:t>
            </a:r>
          </a:p>
        </p:txBody>
      </p:sp>
      <p:sp>
        <p:nvSpPr>
          <p:cNvPr id="69" name="TextBox 68"/>
          <p:cNvSpPr txBox="1"/>
          <p:nvPr/>
        </p:nvSpPr>
        <p:spPr>
          <a:xfrm>
            <a:off x="4892056" y="5456182"/>
            <a:ext cx="2474780" cy="300082"/>
          </a:xfrm>
          <a:prstGeom prst="rect">
            <a:avLst/>
          </a:prstGeom>
          <a:noFill/>
        </p:spPr>
        <p:txBody>
          <a:bodyPr wrap="none" rtlCol="0">
            <a:spAutoFit/>
          </a:bodyPr>
          <a:lstStyle/>
          <a:p>
            <a:r>
              <a:rPr lang="en-US" sz="1350" dirty="0"/>
              <a:t>N will be the size of word vector</a:t>
            </a:r>
          </a:p>
        </p:txBody>
      </p:sp>
      <mc:AlternateContent xmlns:mc="http://schemas.openxmlformats.org/markup-compatibility/2006">
        <mc:Choice xmlns:a14="http://schemas.microsoft.com/office/drawing/2010/main" Requires="a14">
          <p:sp>
            <p:nvSpPr>
              <p:cNvPr id="2" name="Rectangle 1"/>
              <p:cNvSpPr/>
              <p:nvPr/>
            </p:nvSpPr>
            <p:spPr>
              <a:xfrm>
                <a:off x="5905411" y="4241513"/>
                <a:ext cx="327589"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350" i="1">
                              <a:latin typeface="Cambria Math" panose="02040503050406030204" pitchFamily="18" charset="0"/>
                            </a:rPr>
                          </m:ctrlPr>
                        </m:accPr>
                        <m:e>
                          <m:r>
                            <a:rPr lang="en-US" sz="1350" i="1">
                              <a:latin typeface="Cambria Math" panose="02040503050406030204" pitchFamily="18" charset="0"/>
                            </a:rPr>
                            <m:t>𝑣</m:t>
                          </m:r>
                        </m:e>
                      </m:acc>
                    </m:oMath>
                  </m:oMathPara>
                </a14:m>
                <a:endParaRPr lang="en-US" sz="1350" dirty="0"/>
              </a:p>
            </p:txBody>
          </p:sp>
        </mc:Choice>
        <mc:Fallback>
          <p:sp>
            <p:nvSpPr>
              <p:cNvPr id="2" name="Rectangle 1"/>
              <p:cNvSpPr>
                <a:spLocks noRot="1" noChangeAspect="1" noMove="1" noResize="1" noEditPoints="1" noAdjustHandles="1" noChangeArrowheads="1" noChangeShapeType="1" noTextEdit="1"/>
              </p:cNvSpPr>
              <p:nvPr/>
            </p:nvSpPr>
            <p:spPr>
              <a:xfrm>
                <a:off x="5905411" y="4241513"/>
                <a:ext cx="327589" cy="300082"/>
              </a:xfrm>
              <a:prstGeom prst="rect">
                <a:avLst/>
              </a:prstGeom>
              <a:blipFill>
                <a:blip r:embed="rId6"/>
                <a:stretch>
                  <a:fillRect r="-7547"/>
                </a:stretch>
              </a:blipFill>
            </p:spPr>
            <p:txBody>
              <a:bodyPr/>
              <a:lstStyle/>
              <a:p>
                <a:r>
                  <a:rPr lang="ru-RU">
                    <a:noFill/>
                  </a:rPr>
                  <a:t> </a:t>
                </a:r>
              </a:p>
            </p:txBody>
          </p:sp>
        </mc:Fallback>
      </mc:AlternateContent>
      <p:graphicFrame>
        <p:nvGraphicFramePr>
          <p:cNvPr id="81" name="Table 80"/>
          <p:cNvGraphicFramePr>
            <a:graphicFrameLocks noGrp="1"/>
          </p:cNvGraphicFramePr>
          <p:nvPr/>
        </p:nvGraphicFramePr>
        <p:xfrm>
          <a:off x="9659165" y="2858741"/>
          <a:ext cx="246888" cy="246888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val="4255159121"/>
                    </a:ext>
                  </a:extLst>
                </a:gridCol>
              </a:tblGrid>
              <a:tr h="246888">
                <a:tc>
                  <a:txBody>
                    <a:bodyPr/>
                    <a:lstStyle/>
                    <a:p>
                      <a:pPr algn="ctr"/>
                      <a:r>
                        <a:rPr lang="en-US" sz="9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val="2404443869"/>
                  </a:ext>
                </a:extLst>
              </a:tr>
              <a:tr h="246888">
                <a:tc>
                  <a:txBody>
                    <a:bodyPr/>
                    <a:lstStyle/>
                    <a:p>
                      <a:pPr algn="ctr"/>
                      <a:r>
                        <a:rPr lang="en-US" sz="9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val="4045244593"/>
                  </a:ext>
                </a:extLst>
              </a:tr>
              <a:tr h="246888">
                <a:tc>
                  <a:txBody>
                    <a:bodyPr/>
                    <a:lstStyle/>
                    <a:p>
                      <a:pPr algn="ctr"/>
                      <a:r>
                        <a:rPr lang="en-US" sz="900" b="0" dirty="0">
                          <a:solidFill>
                            <a:schemeClr val="tx1"/>
                          </a:solidFill>
                        </a:rPr>
                        <a:t>0.00</a:t>
                      </a:r>
                    </a:p>
                  </a:txBody>
                  <a:tcPr marL="0" marR="0" marT="0" marB="0" anchor="ctr">
                    <a:solidFill>
                      <a:schemeClr val="bg1"/>
                    </a:solidFill>
                  </a:tcPr>
                </a:tc>
                <a:extLst>
                  <a:ext uri="{0D108BD9-81ED-4DB2-BD59-A6C34878D82A}">
                    <a16:rowId xmlns:a16="http://schemas.microsoft.com/office/drawing/2014/main" val="2752563613"/>
                  </a:ext>
                </a:extLst>
              </a:tr>
              <a:tr h="246888">
                <a:tc>
                  <a:txBody>
                    <a:bodyPr/>
                    <a:lstStyle/>
                    <a:p>
                      <a:pPr algn="ctr"/>
                      <a:r>
                        <a:rPr lang="en-US" sz="9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val="201681552"/>
                  </a:ext>
                </a:extLst>
              </a:tr>
              <a:tr h="246888">
                <a:tc>
                  <a:txBody>
                    <a:bodyPr/>
                    <a:lstStyle/>
                    <a:p>
                      <a:pPr algn="ctr"/>
                      <a:r>
                        <a:rPr lang="en-US" sz="9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val="177053094"/>
                  </a:ext>
                </a:extLst>
              </a:tr>
              <a:tr h="246888">
                <a:tc>
                  <a:txBody>
                    <a:bodyPr/>
                    <a:lstStyle/>
                    <a:p>
                      <a:pPr algn="ctr"/>
                      <a:r>
                        <a:rPr lang="en-US" sz="9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val="2987099312"/>
                  </a:ext>
                </a:extLst>
              </a:tr>
              <a:tr h="246888">
                <a:tc>
                  <a:txBody>
                    <a:bodyPr/>
                    <a:lstStyle/>
                    <a:p>
                      <a:pPr algn="ctr"/>
                      <a:r>
                        <a:rPr lang="en-US" sz="9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val="4040427874"/>
                  </a:ext>
                </a:extLst>
              </a:tr>
              <a:tr h="246888">
                <a:tc>
                  <a:txBody>
                    <a:bodyPr/>
                    <a:lstStyle/>
                    <a:p>
                      <a:pPr algn="ctr"/>
                      <a:r>
                        <a:rPr lang="en-US" sz="900" b="1" dirty="0">
                          <a:solidFill>
                            <a:srgbClr val="FF0000"/>
                          </a:solidFill>
                        </a:rPr>
                        <a:t>0.7</a:t>
                      </a:r>
                    </a:p>
                  </a:txBody>
                  <a:tcPr marL="0" marR="0" marT="0" marB="0" anchor="ctr">
                    <a:solidFill>
                      <a:schemeClr val="bg1"/>
                    </a:solidFill>
                  </a:tcPr>
                </a:tc>
                <a:extLst>
                  <a:ext uri="{0D108BD9-81ED-4DB2-BD59-A6C34878D82A}">
                    <a16:rowId xmlns:a16="http://schemas.microsoft.com/office/drawing/2014/main" val="4092259214"/>
                  </a:ext>
                </a:extLst>
              </a:tr>
              <a:tr h="246888">
                <a:tc>
                  <a:txBody>
                    <a:bodyPr/>
                    <a:lstStyle/>
                    <a:p>
                      <a:pPr algn="ctr"/>
                      <a:r>
                        <a:rPr lang="en-US" sz="900" b="0" dirty="0">
                          <a:solidFill>
                            <a:schemeClr val="tx1"/>
                          </a:solidFill>
                        </a:rPr>
                        <a:t>…</a:t>
                      </a:r>
                    </a:p>
                  </a:txBody>
                  <a:tcPr marL="0" marR="0" marT="0" marB="0" anchor="ctr">
                    <a:solidFill>
                      <a:schemeClr val="bg1"/>
                    </a:solidFill>
                  </a:tcPr>
                </a:tc>
                <a:extLst>
                  <a:ext uri="{0D108BD9-81ED-4DB2-BD59-A6C34878D82A}">
                    <a16:rowId xmlns:a16="http://schemas.microsoft.com/office/drawing/2014/main" val="2895132886"/>
                  </a:ext>
                </a:extLst>
              </a:tr>
              <a:tr h="246888">
                <a:tc>
                  <a:txBody>
                    <a:bodyPr/>
                    <a:lstStyle/>
                    <a:p>
                      <a:pPr algn="ctr"/>
                      <a:r>
                        <a:rPr lang="en-US" sz="900" b="0" dirty="0">
                          <a:solidFill>
                            <a:schemeClr val="tx1"/>
                          </a:solidFill>
                        </a:rPr>
                        <a:t>0.00</a:t>
                      </a:r>
                    </a:p>
                  </a:txBody>
                  <a:tcPr marL="0" marR="0" marT="0" marB="0" anchor="ctr">
                    <a:solidFill>
                      <a:schemeClr val="bg1"/>
                    </a:solidFill>
                  </a:tcPr>
                </a:tc>
                <a:extLst>
                  <a:ext uri="{0D108BD9-81ED-4DB2-BD59-A6C34878D82A}">
                    <a16:rowId xmlns:a16="http://schemas.microsoft.com/office/drawing/2014/main" val="3595132379"/>
                  </a:ext>
                </a:extLst>
              </a:tr>
            </a:tbl>
          </a:graphicData>
        </a:graphic>
      </p:graphicFrame>
      <mc:AlternateContent xmlns:mc="http://schemas.openxmlformats.org/markup-compatibility/2006">
        <mc:Choice xmlns:a14="http://schemas.microsoft.com/office/drawing/2010/main" Requires="a14">
          <p:sp>
            <p:nvSpPr>
              <p:cNvPr id="85" name="TextBox 84"/>
              <p:cNvSpPr txBox="1"/>
              <p:nvPr/>
            </p:nvSpPr>
            <p:spPr>
              <a:xfrm>
                <a:off x="9659166" y="5446645"/>
                <a:ext cx="365549" cy="300082"/>
              </a:xfrm>
              <a:prstGeom prst="rect">
                <a:avLst/>
              </a:prstGeom>
              <a:noFill/>
            </p:spPr>
            <p:txBody>
              <a:bodyPr wrap="none" rtlCol="0">
                <a:spAutoFit/>
              </a:bodyPr>
              <a:lstStyle/>
              <a:p>
                <a14:m>
                  <m:oMath xmlns:m="http://schemas.openxmlformats.org/officeDocument/2006/math">
                    <m:acc>
                      <m:accPr>
                        <m:chr m:val="̂"/>
                        <m:ctrlPr>
                          <a:rPr lang="en-US" sz="1350" i="1">
                            <a:latin typeface="Cambria Math" panose="02040503050406030204" pitchFamily="18" charset="0"/>
                          </a:rPr>
                        </m:ctrlPr>
                      </m:accPr>
                      <m:e>
                        <m:r>
                          <a:rPr lang="en-US" sz="1350" i="1">
                            <a:latin typeface="Cambria Math" panose="02040503050406030204" pitchFamily="18" charset="0"/>
                          </a:rPr>
                          <m:t>𝑦</m:t>
                        </m:r>
                      </m:e>
                    </m:acc>
                    <m:r>
                      <a:rPr lang="en-US" sz="1350">
                        <a:latin typeface="Cambria Math" panose="02040503050406030204" pitchFamily="18" charset="0"/>
                      </a:rPr>
                      <m:t> </m:t>
                    </m:r>
                  </m:oMath>
                </a14:m>
                <a:r>
                  <a:rPr lang="en-US" sz="1350" dirty="0"/>
                  <a:t> </a:t>
                </a:r>
              </a:p>
            </p:txBody>
          </p:sp>
        </mc:Choice>
        <mc:Fallback>
          <p:sp>
            <p:nvSpPr>
              <p:cNvPr id="85" name="TextBox 84"/>
              <p:cNvSpPr txBox="1">
                <a:spLocks noRot="1" noChangeAspect="1" noMove="1" noResize="1" noEditPoints="1" noAdjustHandles="1" noChangeArrowheads="1" noChangeShapeType="1" noTextEdit="1"/>
              </p:cNvSpPr>
              <p:nvPr/>
            </p:nvSpPr>
            <p:spPr>
              <a:xfrm>
                <a:off x="9659166" y="5446645"/>
                <a:ext cx="365549" cy="300082"/>
              </a:xfrm>
              <a:prstGeom prst="rect">
                <a:avLst/>
              </a:prstGeom>
              <a:blipFill>
                <a:blip r:embed="rId7"/>
                <a:stretch>
                  <a:fillRect b="-200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88" name="TextBox 87"/>
              <p:cNvSpPr txBox="1"/>
              <p:nvPr/>
            </p:nvSpPr>
            <p:spPr>
              <a:xfrm>
                <a:off x="8147543" y="1841407"/>
                <a:ext cx="2451184" cy="300082"/>
              </a:xfrm>
              <a:prstGeom prst="rect">
                <a:avLst/>
              </a:prstGeom>
              <a:noFill/>
            </p:spPr>
            <p:txBody>
              <a:bodyPr wrap="none" rtlCol="0">
                <a:spAutoFit/>
              </a:bodyPr>
              <a:lstStyle/>
              <a:p>
                <a:r>
                  <a:rPr lang="en-US" sz="1350" dirty="0">
                    <a:solidFill>
                      <a:srgbClr val="FF0000"/>
                    </a:solidFill>
                  </a:rPr>
                  <a:t>We would prefer </a:t>
                </a:r>
                <a14:m>
                  <m:oMath xmlns:m="http://schemas.openxmlformats.org/officeDocument/2006/math">
                    <m:acc>
                      <m:accPr>
                        <m:chr m:val="̂"/>
                        <m:ctrlPr>
                          <a:rPr lang="en-US" sz="1350" i="1">
                            <a:solidFill>
                              <a:srgbClr val="FF0000"/>
                            </a:solidFill>
                            <a:latin typeface="Cambria Math" panose="02040503050406030204" pitchFamily="18" charset="0"/>
                          </a:rPr>
                        </m:ctrlPr>
                      </m:accPr>
                      <m:e>
                        <m:r>
                          <a:rPr lang="en-US" sz="1350" i="1">
                            <a:solidFill>
                              <a:srgbClr val="FF0000"/>
                            </a:solidFill>
                            <a:latin typeface="Cambria Math" panose="02040503050406030204" pitchFamily="18" charset="0"/>
                          </a:rPr>
                          <m:t>𝑦</m:t>
                        </m:r>
                      </m:e>
                    </m:acc>
                  </m:oMath>
                </a14:m>
                <a:r>
                  <a:rPr lang="en-US" sz="1350" dirty="0">
                    <a:solidFill>
                      <a:srgbClr val="FF0000"/>
                    </a:solidFill>
                  </a:rPr>
                  <a:t> close to </a:t>
                </a:r>
                <a14:m>
                  <m:oMath xmlns:m="http://schemas.openxmlformats.org/officeDocument/2006/math">
                    <m:sSub>
                      <m:sSubPr>
                        <m:ctrlPr>
                          <a:rPr lang="en-US" sz="1350" i="1" dirty="0">
                            <a:solidFill>
                              <a:srgbClr val="FF0000"/>
                            </a:solidFill>
                            <a:latin typeface="Cambria Math" panose="02040503050406030204" pitchFamily="18" charset="0"/>
                          </a:rPr>
                        </m:ctrlPr>
                      </m:sSubPr>
                      <m:e>
                        <m:acc>
                          <m:accPr>
                            <m:chr m:val="̂"/>
                            <m:ctrlPr>
                              <a:rPr lang="en-US" sz="1350" i="1">
                                <a:solidFill>
                                  <a:srgbClr val="FF0000"/>
                                </a:solidFill>
                                <a:latin typeface="Cambria Math" panose="02040503050406030204" pitchFamily="18" charset="0"/>
                              </a:rPr>
                            </m:ctrlPr>
                          </m:accPr>
                          <m:e>
                            <m:r>
                              <a:rPr lang="en-US" sz="1350" i="1">
                                <a:solidFill>
                                  <a:srgbClr val="FF0000"/>
                                </a:solidFill>
                                <a:latin typeface="Cambria Math" panose="02040503050406030204" pitchFamily="18" charset="0"/>
                              </a:rPr>
                              <m:t>𝑦</m:t>
                            </m:r>
                          </m:e>
                        </m:acc>
                      </m:e>
                      <m:sub>
                        <m:r>
                          <a:rPr lang="en-US" sz="1350" i="1" dirty="0">
                            <a:solidFill>
                              <a:srgbClr val="FF0000"/>
                            </a:solidFill>
                            <a:latin typeface="Cambria Math" panose="02040503050406030204" pitchFamily="18" charset="0"/>
                          </a:rPr>
                          <m:t>𝑠𝑎𝑡</m:t>
                        </m:r>
                      </m:sub>
                    </m:sSub>
                  </m:oMath>
                </a14:m>
                <a:endParaRPr lang="en-US" sz="1350" dirty="0">
                  <a:solidFill>
                    <a:srgbClr val="FF0000"/>
                  </a:solidFill>
                </a:endParaRPr>
              </a:p>
            </p:txBody>
          </p:sp>
        </mc:Choice>
        <mc:Fallback>
          <p:sp>
            <p:nvSpPr>
              <p:cNvPr id="88" name="TextBox 87"/>
              <p:cNvSpPr txBox="1">
                <a:spLocks noRot="1" noChangeAspect="1" noMove="1" noResize="1" noEditPoints="1" noAdjustHandles="1" noChangeArrowheads="1" noChangeShapeType="1" noTextEdit="1"/>
              </p:cNvSpPr>
              <p:nvPr/>
            </p:nvSpPr>
            <p:spPr>
              <a:xfrm>
                <a:off x="8147543" y="1841407"/>
                <a:ext cx="2451184" cy="300082"/>
              </a:xfrm>
              <a:prstGeom prst="rect">
                <a:avLst/>
              </a:prstGeom>
              <a:blipFill>
                <a:blip r:embed="rId8"/>
                <a:stretch>
                  <a:fillRect l="-746" t="-4082" b="-18367"/>
                </a:stretch>
              </a:blipFill>
            </p:spPr>
            <p:txBody>
              <a:bodyPr/>
              <a:lstStyle/>
              <a:p>
                <a:r>
                  <a:rPr lang="ru-RU">
                    <a:noFill/>
                  </a:rPr>
                  <a:t> </a:t>
                </a:r>
              </a:p>
            </p:txBody>
          </p:sp>
        </mc:Fallback>
      </mc:AlternateContent>
    </p:spTree>
    <p:extLst>
      <p:ext uri="{BB962C8B-B14F-4D97-AF65-F5344CB8AC3E}">
        <p14:creationId xmlns:p14="http://schemas.microsoft.com/office/powerpoint/2010/main" val="113102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BBFA49-E50D-48DC-96CE-C880968BCC69}"/>
              </a:ext>
            </a:extLst>
          </p:cNvPr>
          <p:cNvSpPr>
            <a:spLocks noGrp="1"/>
          </p:cNvSpPr>
          <p:nvPr>
            <p:ph type="title"/>
          </p:nvPr>
        </p:nvSpPr>
        <p:spPr>
          <a:xfrm>
            <a:off x="1371600" y="509631"/>
            <a:ext cx="9601200" cy="799051"/>
          </a:xfrm>
        </p:spPr>
        <p:txBody>
          <a:bodyPr/>
          <a:lstStyle/>
          <a:p>
            <a:pPr algn="ctr"/>
            <a:r>
              <a:rPr lang="en-IN" dirty="0">
                <a:solidFill>
                  <a:srgbClr val="00B050"/>
                </a:solidFill>
              </a:rPr>
              <a:t>Word Representations</a:t>
            </a:r>
            <a:endParaRPr lang="ru-RU" dirty="0">
              <a:solidFill>
                <a:srgbClr val="00B050"/>
              </a:solidFill>
            </a:endParaRPr>
          </a:p>
        </p:txBody>
      </p:sp>
      <p:pic>
        <p:nvPicPr>
          <p:cNvPr id="5" name="Объект 4">
            <a:extLst>
              <a:ext uri="{FF2B5EF4-FFF2-40B4-BE49-F238E27FC236}">
                <a16:creationId xmlns:a16="http://schemas.microsoft.com/office/drawing/2014/main" id="{E1BAF46E-B81E-4A05-B099-85D2FEC87AA8}"/>
              </a:ext>
            </a:extLst>
          </p:cNvPr>
          <p:cNvPicPr>
            <a:picLocks noGrp="1" noChangeAspect="1"/>
          </p:cNvPicPr>
          <p:nvPr>
            <p:ph idx="1"/>
          </p:nvPr>
        </p:nvPicPr>
        <p:blipFill>
          <a:blip r:embed="rId2"/>
          <a:stretch>
            <a:fillRect/>
          </a:stretch>
        </p:blipFill>
        <p:spPr>
          <a:xfrm>
            <a:off x="1416346" y="1447100"/>
            <a:ext cx="9556454" cy="5037589"/>
          </a:xfrm>
        </p:spPr>
      </p:pic>
    </p:spTree>
    <p:extLst>
      <p:ext uri="{BB962C8B-B14F-4D97-AF65-F5344CB8AC3E}">
        <p14:creationId xmlns:p14="http://schemas.microsoft.com/office/powerpoint/2010/main" val="86925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360685" y="1781204"/>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3360686" y="39319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2952632" y="2445091"/>
            <a:ext cx="406458" cy="300082"/>
          </a:xfrm>
          <a:prstGeom prst="rect">
            <a:avLst/>
          </a:prstGeom>
          <a:noFill/>
        </p:spPr>
        <p:txBody>
          <a:bodyPr wrap="none" rtlCol="0">
            <a:spAutoFit/>
          </a:bodyPr>
          <a:lstStyle/>
          <a:p>
            <a:r>
              <a:rPr lang="en-US" sz="1350" dirty="0" err="1"/>
              <a:t>x</a:t>
            </a:r>
            <a:r>
              <a:rPr lang="en-US" sz="1350" baseline="-25000" dirty="0" err="1"/>
              <a:t>cat</a:t>
            </a:r>
            <a:endParaRPr lang="en-US" sz="1350" dirty="0"/>
          </a:p>
        </p:txBody>
      </p:sp>
      <p:sp>
        <p:nvSpPr>
          <p:cNvPr id="33" name="TextBox 32"/>
          <p:cNvSpPr txBox="1"/>
          <p:nvPr/>
        </p:nvSpPr>
        <p:spPr>
          <a:xfrm>
            <a:off x="2952633" y="4645195"/>
            <a:ext cx="377155" cy="300082"/>
          </a:xfrm>
          <a:prstGeom prst="rect">
            <a:avLst/>
          </a:prstGeom>
          <a:noFill/>
        </p:spPr>
        <p:txBody>
          <a:bodyPr wrap="none" rtlCol="0">
            <a:spAutoFit/>
          </a:bodyPr>
          <a:lstStyle/>
          <a:p>
            <a:r>
              <a:rPr lang="en-US" sz="1350" dirty="0" err="1"/>
              <a:t>x</a:t>
            </a:r>
            <a:r>
              <a:rPr lang="en-US" sz="1350" baseline="-25000" dirty="0" err="1"/>
              <a:t>on</a:t>
            </a:r>
            <a:endParaRPr lang="en-US" sz="1350" dirty="0"/>
          </a:p>
        </p:txBody>
      </p:sp>
      <p:grpSp>
        <p:nvGrpSpPr>
          <p:cNvPr id="46" name="Group 45"/>
          <p:cNvGrpSpPr/>
          <p:nvPr/>
        </p:nvGrpSpPr>
        <p:grpSpPr>
          <a:xfrm>
            <a:off x="5957456" y="31430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8559092" y="2851052"/>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3015859" y="14039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3567855" y="1781206"/>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567854" y="31401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61562" y="3562394"/>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3567854" y="4223996"/>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605435" y="4582242"/>
            <a:ext cx="1093761"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8988151" y="3588853"/>
            <a:ext cx="409086"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6163196" y="28501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163196" y="4212933"/>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8147544" y="2415558"/>
            <a:ext cx="1072217" cy="300082"/>
          </a:xfrm>
          <a:prstGeom prst="rect">
            <a:avLst/>
          </a:prstGeom>
          <a:noFill/>
        </p:spPr>
        <p:txBody>
          <a:bodyPr wrap="none" rtlCol="0">
            <a:spAutoFit/>
          </a:bodyPr>
          <a:lstStyle/>
          <a:p>
            <a:r>
              <a:rPr lang="en-US" sz="1350" dirty="0"/>
              <a:t>Output layer</a:t>
            </a:r>
          </a:p>
        </p:txBody>
      </p:sp>
      <p:sp>
        <p:nvSpPr>
          <p:cNvPr id="74" name="TextBox 73"/>
          <p:cNvSpPr txBox="1"/>
          <p:nvPr/>
        </p:nvSpPr>
        <p:spPr>
          <a:xfrm>
            <a:off x="2721201" y="3321391"/>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2721201" y="5447581"/>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5795741" y="4845890"/>
            <a:ext cx="619080" cy="300082"/>
          </a:xfrm>
          <a:prstGeom prst="rect">
            <a:avLst/>
          </a:prstGeom>
          <a:noFill/>
        </p:spPr>
        <p:txBody>
          <a:bodyPr wrap="none" rtlCol="0">
            <a:spAutoFit/>
          </a:bodyPr>
          <a:lstStyle/>
          <a:p>
            <a:r>
              <a:rPr lang="en-US" sz="1350" dirty="0"/>
              <a:t>N-dim</a:t>
            </a:r>
          </a:p>
        </p:txBody>
      </p:sp>
      <p:sp>
        <p:nvSpPr>
          <p:cNvPr id="80" name="TextBox 79"/>
          <p:cNvSpPr txBox="1"/>
          <p:nvPr/>
        </p:nvSpPr>
        <p:spPr>
          <a:xfrm>
            <a:off x="8880959" y="4400003"/>
            <a:ext cx="604653" cy="300082"/>
          </a:xfrm>
          <a:prstGeom prst="rect">
            <a:avLst/>
          </a:prstGeom>
          <a:noFill/>
        </p:spPr>
        <p:txBody>
          <a:bodyPr wrap="none" rtlCol="0">
            <a:spAutoFit/>
          </a:bodyPr>
          <a:lstStyle/>
          <a:p>
            <a:r>
              <a:rPr lang="en-US" sz="1350" dirty="0"/>
              <a:t>V-dim</a:t>
            </a:r>
          </a:p>
        </p:txBody>
      </p:sp>
      <mc:AlternateContent xmlns:mc="http://schemas.openxmlformats.org/markup-compatibility/2006">
        <mc:Choice xmlns:a14="http://schemas.microsoft.com/office/drawing/2010/main" Requires="a14">
          <p:sp>
            <p:nvSpPr>
              <p:cNvPr id="98" name="TextBox 97"/>
              <p:cNvSpPr txBox="1"/>
              <p:nvPr/>
            </p:nvSpPr>
            <p:spPr>
              <a:xfrm>
                <a:off x="3577870" y="2801162"/>
                <a:ext cx="906402" cy="450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sSubSup>
                    </m:oMath>
                  </m:oMathPara>
                </a14:m>
                <a:endParaRPr lang="en-US" sz="2100" dirty="0"/>
              </a:p>
            </p:txBody>
          </p:sp>
        </mc:Choice>
        <mc:Fallback>
          <p:sp>
            <p:nvSpPr>
              <p:cNvPr id="98" name="TextBox 97"/>
              <p:cNvSpPr txBox="1">
                <a:spLocks noRot="1" noChangeAspect="1" noMove="1" noResize="1" noEditPoints="1" noAdjustHandles="1" noChangeArrowheads="1" noChangeShapeType="1" noTextEdit="1"/>
              </p:cNvSpPr>
              <p:nvPr/>
            </p:nvSpPr>
            <p:spPr>
              <a:xfrm>
                <a:off x="3577870" y="2801162"/>
                <a:ext cx="906402" cy="450444"/>
              </a:xfrm>
              <a:prstGeom prst="rect">
                <a:avLst/>
              </a:prstGeom>
              <a:blipFill>
                <a:blip r:embed="rId3"/>
                <a:stretch>
                  <a:fillRect b="-411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99" name="TextBox 98"/>
              <p:cNvSpPr txBox="1"/>
              <p:nvPr/>
            </p:nvSpPr>
            <p:spPr>
              <a:xfrm>
                <a:off x="3681431" y="4243868"/>
                <a:ext cx="906402" cy="450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sSubSup>
                    </m:oMath>
                  </m:oMathPara>
                </a14:m>
                <a:endParaRPr lang="en-US" sz="2100" dirty="0"/>
              </a:p>
            </p:txBody>
          </p:sp>
        </mc:Choice>
        <mc:Fallback>
          <p:sp>
            <p:nvSpPr>
              <p:cNvPr id="99" name="TextBox 98"/>
              <p:cNvSpPr txBox="1">
                <a:spLocks noRot="1" noChangeAspect="1" noMove="1" noResize="1" noEditPoints="1" noAdjustHandles="1" noChangeArrowheads="1" noChangeShapeType="1" noTextEdit="1"/>
              </p:cNvSpPr>
              <p:nvPr/>
            </p:nvSpPr>
            <p:spPr>
              <a:xfrm>
                <a:off x="3681431" y="4243868"/>
                <a:ext cx="906402" cy="450444"/>
              </a:xfrm>
              <a:prstGeom prst="rect">
                <a:avLst/>
              </a:prstGeom>
              <a:blipFill>
                <a:blip r:embed="rId4"/>
                <a:stretch>
                  <a:fillRect b="-2703"/>
                </a:stretch>
              </a:blipFill>
            </p:spPr>
            <p:txBody>
              <a:bodyPr/>
              <a:lstStyle/>
              <a:p>
                <a:r>
                  <a:rPr lang="ru-RU">
                    <a:noFill/>
                  </a:rPr>
                  <a:t> </a:t>
                </a:r>
              </a:p>
            </p:txBody>
          </p:sp>
        </mc:Fallback>
      </mc:AlternateContent>
      <p:graphicFrame>
        <p:nvGraphicFramePr>
          <p:cNvPr id="2" name="Table 1"/>
          <p:cNvGraphicFramePr>
            <a:graphicFrameLocks noGrp="1"/>
          </p:cNvGraphicFramePr>
          <p:nvPr/>
        </p:nvGraphicFramePr>
        <p:xfrm>
          <a:off x="4060924" y="1255867"/>
          <a:ext cx="2468880"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val="4253241636"/>
                    </a:ext>
                  </a:extLst>
                </a:gridCol>
                <a:gridCol w="246888">
                  <a:extLst>
                    <a:ext uri="{9D8B030D-6E8A-4147-A177-3AD203B41FA5}">
                      <a16:colId xmlns:a16="http://schemas.microsoft.com/office/drawing/2014/main" val="4278168359"/>
                    </a:ext>
                  </a:extLst>
                </a:gridCol>
                <a:gridCol w="246888">
                  <a:extLst>
                    <a:ext uri="{9D8B030D-6E8A-4147-A177-3AD203B41FA5}">
                      <a16:colId xmlns:a16="http://schemas.microsoft.com/office/drawing/2014/main" val="1775200123"/>
                    </a:ext>
                  </a:extLst>
                </a:gridCol>
                <a:gridCol w="246888">
                  <a:extLst>
                    <a:ext uri="{9D8B030D-6E8A-4147-A177-3AD203B41FA5}">
                      <a16:colId xmlns:a16="http://schemas.microsoft.com/office/drawing/2014/main" val="3058570661"/>
                    </a:ext>
                  </a:extLst>
                </a:gridCol>
                <a:gridCol w="246888">
                  <a:extLst>
                    <a:ext uri="{9D8B030D-6E8A-4147-A177-3AD203B41FA5}">
                      <a16:colId xmlns:a16="http://schemas.microsoft.com/office/drawing/2014/main" val="3635929464"/>
                    </a:ext>
                  </a:extLst>
                </a:gridCol>
                <a:gridCol w="246888">
                  <a:extLst>
                    <a:ext uri="{9D8B030D-6E8A-4147-A177-3AD203B41FA5}">
                      <a16:colId xmlns:a16="http://schemas.microsoft.com/office/drawing/2014/main" val="1060927547"/>
                    </a:ext>
                  </a:extLst>
                </a:gridCol>
                <a:gridCol w="246888">
                  <a:extLst>
                    <a:ext uri="{9D8B030D-6E8A-4147-A177-3AD203B41FA5}">
                      <a16:colId xmlns:a16="http://schemas.microsoft.com/office/drawing/2014/main" val="2648937507"/>
                    </a:ext>
                  </a:extLst>
                </a:gridCol>
                <a:gridCol w="246888">
                  <a:extLst>
                    <a:ext uri="{9D8B030D-6E8A-4147-A177-3AD203B41FA5}">
                      <a16:colId xmlns:a16="http://schemas.microsoft.com/office/drawing/2014/main" val="3865230097"/>
                    </a:ext>
                  </a:extLst>
                </a:gridCol>
                <a:gridCol w="246888">
                  <a:extLst>
                    <a:ext uri="{9D8B030D-6E8A-4147-A177-3AD203B41FA5}">
                      <a16:colId xmlns:a16="http://schemas.microsoft.com/office/drawing/2014/main" val="2604712063"/>
                    </a:ext>
                  </a:extLst>
                </a:gridCol>
                <a:gridCol w="246888">
                  <a:extLst>
                    <a:ext uri="{9D8B030D-6E8A-4147-A177-3AD203B41FA5}">
                      <a16:colId xmlns:a16="http://schemas.microsoft.com/office/drawing/2014/main" val="3797226581"/>
                    </a:ext>
                  </a:extLst>
                </a:gridCol>
              </a:tblGrid>
              <a:tr h="246888">
                <a:tc>
                  <a:txBody>
                    <a:bodyPr/>
                    <a:lstStyle/>
                    <a:p>
                      <a:pPr algn="ctr"/>
                      <a:r>
                        <a:rPr lang="en-US" sz="900" b="0" dirty="0"/>
                        <a:t>0.1</a:t>
                      </a:r>
                    </a:p>
                  </a:txBody>
                  <a:tcPr marL="0" marR="0" marT="0" marB="0" anchor="ctr">
                    <a:solidFill>
                      <a:schemeClr val="bg1"/>
                    </a:solidFill>
                  </a:tcPr>
                </a:tc>
                <a:tc>
                  <a:txBody>
                    <a:bodyPr/>
                    <a:lstStyle/>
                    <a:p>
                      <a:pPr algn="ctr"/>
                      <a:r>
                        <a:rPr lang="en-US" sz="900" b="1" dirty="0">
                          <a:solidFill>
                            <a:srgbClr val="FF0000"/>
                          </a:solidFill>
                        </a:rPr>
                        <a:t>2.4</a:t>
                      </a:r>
                    </a:p>
                  </a:txBody>
                  <a:tcPr marL="0" marR="0" marT="0" marB="0" anchor="ctr">
                    <a:solidFill>
                      <a:schemeClr val="bg1"/>
                    </a:solidFill>
                  </a:tcPr>
                </a:tc>
                <a:tc>
                  <a:txBody>
                    <a:bodyPr/>
                    <a:lstStyle/>
                    <a:p>
                      <a:pPr algn="ctr"/>
                      <a:r>
                        <a:rPr lang="en-US" sz="900" b="0" dirty="0"/>
                        <a:t>1.6</a:t>
                      </a:r>
                    </a:p>
                  </a:txBody>
                  <a:tcPr marL="0" marR="0" marT="0" marB="0" anchor="ctr">
                    <a:solidFill>
                      <a:schemeClr val="bg1"/>
                    </a:solidFill>
                  </a:tcPr>
                </a:tc>
                <a:tc>
                  <a:txBody>
                    <a:bodyPr/>
                    <a:lstStyle/>
                    <a:p>
                      <a:pPr algn="ctr"/>
                      <a:r>
                        <a:rPr lang="en-US" sz="900" b="0" dirty="0"/>
                        <a:t>1.8</a:t>
                      </a:r>
                    </a:p>
                  </a:txBody>
                  <a:tcPr marL="0" marR="0" marT="0" marB="0" anchor="ctr">
                    <a:solidFill>
                      <a:schemeClr val="bg1"/>
                    </a:solidFill>
                  </a:tcPr>
                </a:tc>
                <a:tc>
                  <a:txBody>
                    <a:bodyPr/>
                    <a:lstStyle/>
                    <a:p>
                      <a:pPr algn="ctr"/>
                      <a:r>
                        <a:rPr lang="en-US" sz="900" b="0" dirty="0"/>
                        <a:t>0.5</a:t>
                      </a:r>
                    </a:p>
                  </a:txBody>
                  <a:tcPr marL="0" marR="0" marT="0" marB="0" anchor="ctr">
                    <a:solidFill>
                      <a:schemeClr val="bg1"/>
                    </a:solidFill>
                  </a:tcPr>
                </a:tc>
                <a:tc>
                  <a:txBody>
                    <a:bodyPr/>
                    <a:lstStyle/>
                    <a:p>
                      <a:pPr algn="ctr"/>
                      <a:r>
                        <a:rPr lang="en-US" sz="900" b="0" dirty="0"/>
                        <a:t>0.9</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3.2</a:t>
                      </a:r>
                    </a:p>
                  </a:txBody>
                  <a:tcPr marL="0" marR="0" marT="0" marB="0" anchor="ctr">
                    <a:solidFill>
                      <a:schemeClr val="bg1"/>
                    </a:solidFill>
                  </a:tcPr>
                </a:tc>
                <a:extLst>
                  <a:ext uri="{0D108BD9-81ED-4DB2-BD59-A6C34878D82A}">
                    <a16:rowId xmlns:a16="http://schemas.microsoft.com/office/drawing/2014/main" val="1811048262"/>
                  </a:ext>
                </a:extLst>
              </a:tr>
              <a:tr h="246888">
                <a:tc>
                  <a:txBody>
                    <a:bodyPr/>
                    <a:lstStyle/>
                    <a:p>
                      <a:pPr algn="ctr"/>
                      <a:r>
                        <a:rPr lang="en-US" sz="900" b="0" dirty="0"/>
                        <a:t>0.5</a:t>
                      </a:r>
                    </a:p>
                  </a:txBody>
                  <a:tcPr marL="0" marR="0" marT="0" marB="0" anchor="ctr">
                    <a:solidFill>
                      <a:schemeClr val="bg1"/>
                    </a:solidFill>
                  </a:tcPr>
                </a:tc>
                <a:tc>
                  <a:txBody>
                    <a:bodyPr/>
                    <a:lstStyle/>
                    <a:p>
                      <a:pPr algn="ctr"/>
                      <a:r>
                        <a:rPr lang="en-US" sz="900" b="1" dirty="0">
                          <a:solidFill>
                            <a:srgbClr val="FF0000"/>
                          </a:solidFill>
                        </a:rPr>
                        <a:t>2.6</a:t>
                      </a:r>
                    </a:p>
                  </a:txBody>
                  <a:tcPr marL="0" marR="0" marT="0" marB="0" anchor="ctr">
                    <a:solidFill>
                      <a:schemeClr val="bg1"/>
                    </a:solidFill>
                  </a:tcPr>
                </a:tc>
                <a:tc>
                  <a:txBody>
                    <a:bodyPr/>
                    <a:lstStyle/>
                    <a:p>
                      <a:pPr algn="ctr"/>
                      <a:r>
                        <a:rPr lang="en-US" sz="900" b="0" dirty="0"/>
                        <a:t>1.4</a:t>
                      </a:r>
                    </a:p>
                  </a:txBody>
                  <a:tcPr marL="0" marR="0" marT="0" marB="0" anchor="ctr">
                    <a:solidFill>
                      <a:schemeClr val="bg1"/>
                    </a:solidFill>
                  </a:tcPr>
                </a:tc>
                <a:tc>
                  <a:txBody>
                    <a:bodyPr/>
                    <a:lstStyle/>
                    <a:p>
                      <a:pPr algn="ctr"/>
                      <a:r>
                        <a:rPr lang="en-US" sz="900" b="0" dirty="0"/>
                        <a:t>2.9</a:t>
                      </a:r>
                    </a:p>
                  </a:txBody>
                  <a:tcPr marL="0" marR="0" marT="0" marB="0" anchor="ctr">
                    <a:solidFill>
                      <a:schemeClr val="bg1"/>
                    </a:solidFill>
                  </a:tcPr>
                </a:tc>
                <a:tc>
                  <a:txBody>
                    <a:bodyPr/>
                    <a:lstStyle/>
                    <a:p>
                      <a:pPr algn="ctr"/>
                      <a:r>
                        <a:rPr lang="en-US" sz="900" b="0" dirty="0"/>
                        <a:t>1.5</a:t>
                      </a:r>
                    </a:p>
                  </a:txBody>
                  <a:tcPr marL="0" marR="0" marT="0" marB="0" anchor="ctr">
                    <a:solidFill>
                      <a:schemeClr val="bg1"/>
                    </a:solidFill>
                  </a:tcPr>
                </a:tc>
                <a:tc>
                  <a:txBody>
                    <a:bodyPr/>
                    <a:lstStyle/>
                    <a:p>
                      <a:pPr algn="ctr"/>
                      <a:r>
                        <a:rPr lang="en-US" sz="900" b="0" dirty="0"/>
                        <a:t>3.6</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6.1</a:t>
                      </a:r>
                    </a:p>
                  </a:txBody>
                  <a:tcPr marL="0" marR="0" marT="0" marB="0" anchor="ctr">
                    <a:solidFill>
                      <a:schemeClr val="bg1"/>
                    </a:solidFill>
                  </a:tcPr>
                </a:tc>
                <a:extLst>
                  <a:ext uri="{0D108BD9-81ED-4DB2-BD59-A6C34878D82A}">
                    <a16:rowId xmlns:a16="http://schemas.microsoft.com/office/drawing/2014/main" val="1623160804"/>
                  </a:ext>
                </a:extLst>
              </a:tr>
              <a:tr h="246888">
                <a:tc>
                  <a:txBody>
                    <a:bodyPr/>
                    <a:lstStyle/>
                    <a:p>
                      <a:pPr algn="ctr"/>
                      <a:r>
                        <a:rPr lang="en-US" sz="900" b="0" dirty="0"/>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val="4268311445"/>
                  </a:ext>
                </a:extLst>
              </a:tr>
              <a:tr h="246888">
                <a:tc>
                  <a:txBody>
                    <a:bodyPr/>
                    <a:lstStyle/>
                    <a:p>
                      <a:pPr algn="ctr"/>
                      <a:r>
                        <a:rPr lang="en-US" sz="900" b="0" dirty="0"/>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val="3457582356"/>
                  </a:ext>
                </a:extLst>
              </a:tr>
              <a:tr h="246888">
                <a:tc>
                  <a:txBody>
                    <a:bodyPr/>
                    <a:lstStyle/>
                    <a:p>
                      <a:pPr algn="ctr"/>
                      <a:r>
                        <a:rPr lang="en-US" sz="900" b="0" dirty="0"/>
                        <a:t>0.6</a:t>
                      </a:r>
                    </a:p>
                  </a:txBody>
                  <a:tcPr marL="0" marR="0" marT="0" marB="0" anchor="ctr">
                    <a:solidFill>
                      <a:schemeClr val="bg1"/>
                    </a:solidFill>
                  </a:tcPr>
                </a:tc>
                <a:tc>
                  <a:txBody>
                    <a:bodyPr/>
                    <a:lstStyle/>
                    <a:p>
                      <a:pPr algn="ctr"/>
                      <a:r>
                        <a:rPr lang="en-US" sz="900" b="1" dirty="0">
                          <a:solidFill>
                            <a:srgbClr val="FF0000"/>
                          </a:solidFill>
                        </a:rPr>
                        <a:t>1.8</a:t>
                      </a:r>
                    </a:p>
                  </a:txBody>
                  <a:tcPr marL="0" marR="0" marT="0" marB="0" anchor="ctr">
                    <a:solidFill>
                      <a:schemeClr val="bg1"/>
                    </a:solidFill>
                  </a:tcPr>
                </a:tc>
                <a:tc>
                  <a:txBody>
                    <a:bodyPr/>
                    <a:lstStyle/>
                    <a:p>
                      <a:pPr algn="ctr"/>
                      <a:r>
                        <a:rPr lang="en-US" sz="900" b="0" dirty="0"/>
                        <a:t>2.7</a:t>
                      </a:r>
                    </a:p>
                  </a:txBody>
                  <a:tcPr marL="0" marR="0" marT="0" marB="0" anchor="ctr">
                    <a:solidFill>
                      <a:schemeClr val="bg1"/>
                    </a:solidFill>
                  </a:tcPr>
                </a:tc>
                <a:tc>
                  <a:txBody>
                    <a:bodyPr/>
                    <a:lstStyle/>
                    <a:p>
                      <a:pPr algn="ctr"/>
                      <a:r>
                        <a:rPr lang="en-US" sz="900" b="0" dirty="0"/>
                        <a:t>1.9</a:t>
                      </a:r>
                    </a:p>
                  </a:txBody>
                  <a:tcPr marL="0" marR="0" marT="0" marB="0" anchor="ctr">
                    <a:solidFill>
                      <a:schemeClr val="bg1"/>
                    </a:solidFill>
                  </a:tcPr>
                </a:tc>
                <a:tc>
                  <a:txBody>
                    <a:bodyPr/>
                    <a:lstStyle/>
                    <a:p>
                      <a:pPr algn="ctr"/>
                      <a:r>
                        <a:rPr lang="en-US" sz="900" b="0" dirty="0"/>
                        <a:t>2.4</a:t>
                      </a:r>
                    </a:p>
                  </a:txBody>
                  <a:tcPr marL="0" marR="0" marT="0" marB="0" anchor="ctr">
                    <a:solidFill>
                      <a:schemeClr val="bg1"/>
                    </a:solidFill>
                  </a:tcPr>
                </a:tc>
                <a:tc>
                  <a:txBody>
                    <a:bodyPr/>
                    <a:lstStyle/>
                    <a:p>
                      <a:pPr algn="ctr"/>
                      <a:r>
                        <a:rPr lang="en-US" sz="900" b="0" dirty="0"/>
                        <a:t>2.0</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mc:Choice xmlns:a14="http://schemas.microsoft.com/office/drawing/2010/main" Requires="a14">
          <p:sp>
            <p:nvSpPr>
              <p:cNvPr id="170" name="TextBox 169"/>
              <p:cNvSpPr txBox="1"/>
              <p:nvPr/>
            </p:nvSpPr>
            <p:spPr>
              <a:xfrm>
                <a:off x="4888441" y="843213"/>
                <a:ext cx="906402"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oMath>
                  </m:oMathPara>
                </a14:m>
                <a:endParaRPr lang="en-US" sz="2100" dirty="0"/>
              </a:p>
            </p:txBody>
          </p:sp>
        </mc:Choice>
        <mc:Fallback>
          <p:sp>
            <p:nvSpPr>
              <p:cNvPr id="170" name="TextBox 169"/>
              <p:cNvSpPr txBox="1">
                <a:spLocks noRot="1" noChangeAspect="1" noMove="1" noResize="1" noEditPoints="1" noAdjustHandles="1" noChangeArrowheads="1" noChangeShapeType="1" noTextEdit="1"/>
              </p:cNvSpPr>
              <p:nvPr/>
            </p:nvSpPr>
            <p:spPr>
              <a:xfrm>
                <a:off x="4888441" y="843213"/>
                <a:ext cx="906402" cy="422039"/>
              </a:xfrm>
              <a:prstGeom prst="rect">
                <a:avLst/>
              </a:prstGeom>
              <a:blipFill>
                <a:blip r:embed="rId5"/>
                <a:stretch>
                  <a:fillRect b="-2857"/>
                </a:stretch>
              </a:blipFill>
            </p:spPr>
            <p:txBody>
              <a:bodyPr/>
              <a:lstStyle/>
              <a:p>
                <a:r>
                  <a:rPr lang="ru-RU">
                    <a:noFill/>
                  </a:rPr>
                  <a:t> </a:t>
                </a:r>
              </a:p>
            </p:txBody>
          </p:sp>
        </mc:Fallback>
      </mc:AlternateContent>
      <p:sp>
        <p:nvSpPr>
          <p:cNvPr id="81" name="TextBox 80"/>
          <p:cNvSpPr txBox="1"/>
          <p:nvPr/>
        </p:nvSpPr>
        <p:spPr>
          <a:xfrm>
            <a:off x="7148802" y="1314183"/>
            <a:ext cx="1834605" cy="300082"/>
          </a:xfrm>
          <a:prstGeom prst="rect">
            <a:avLst/>
          </a:prstGeom>
          <a:noFill/>
        </p:spPr>
        <p:txBody>
          <a:bodyPr wrap="none" rtlCol="0">
            <a:spAutoFit/>
          </a:bodyPr>
          <a:lstStyle/>
          <a:p>
            <a:r>
              <a:rPr lang="en-US" sz="1350" dirty="0">
                <a:solidFill>
                  <a:srgbClr val="FF0000"/>
                </a:solidFill>
              </a:rPr>
              <a:t>Contain word’s vectors</a:t>
            </a:r>
          </a:p>
        </p:txBody>
      </p:sp>
      <p:cxnSp>
        <p:nvCxnSpPr>
          <p:cNvPr id="6" name="Straight Arrow Connector 5"/>
          <p:cNvCxnSpPr>
            <a:stCxn id="81" idx="1"/>
            <a:endCxn id="2" idx="3"/>
          </p:cNvCxnSpPr>
          <p:nvPr/>
        </p:nvCxnSpPr>
        <p:spPr>
          <a:xfrm flipH="1">
            <a:off x="6529805" y="1464225"/>
            <a:ext cx="618997" cy="408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5" name="TextBox 84"/>
              <p:cNvSpPr txBox="1"/>
              <p:nvPr/>
            </p:nvSpPr>
            <p:spPr>
              <a:xfrm>
                <a:off x="7154643" y="3421906"/>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m:t>
                          </m:r>
                        </m:sup>
                      </m:sSubSup>
                    </m:oMath>
                  </m:oMathPara>
                </a14:m>
                <a:endParaRPr lang="en-US" sz="2100" dirty="0"/>
              </a:p>
            </p:txBody>
          </p:sp>
        </mc:Choice>
        <mc:Fallback>
          <p:sp>
            <p:nvSpPr>
              <p:cNvPr id="85" name="TextBox 84"/>
              <p:cNvSpPr txBox="1">
                <a:spLocks noRot="1" noChangeAspect="1" noMove="1" noResize="1" noEditPoints="1" noAdjustHandles="1" noChangeArrowheads="1" noChangeShapeType="1" noTextEdit="1"/>
              </p:cNvSpPr>
              <p:nvPr/>
            </p:nvSpPr>
            <p:spPr>
              <a:xfrm>
                <a:off x="7154643" y="3421906"/>
                <a:ext cx="906402" cy="415498"/>
              </a:xfrm>
              <a:prstGeom prst="rect">
                <a:avLst/>
              </a:prstGeom>
              <a:blipFill>
                <a:blip r:embed="rId6"/>
                <a:stretch>
                  <a:fillRect b="-2941"/>
                </a:stretch>
              </a:blipFill>
            </p:spPr>
            <p:txBody>
              <a:bodyPr/>
              <a:lstStyle/>
              <a:p>
                <a:r>
                  <a:rPr lang="ru-RU">
                    <a:noFill/>
                  </a:rPr>
                  <a:t> </a:t>
                </a:r>
              </a:p>
            </p:txBody>
          </p:sp>
        </mc:Fallback>
      </mc:AlternateContent>
      <p:sp>
        <p:nvSpPr>
          <p:cNvPr id="3" name="Rectangle 2"/>
          <p:cNvSpPr/>
          <p:nvPr/>
        </p:nvSpPr>
        <p:spPr>
          <a:xfrm>
            <a:off x="3015859" y="5898888"/>
            <a:ext cx="6463430" cy="646331"/>
          </a:xfrm>
          <a:prstGeom prst="rect">
            <a:avLst/>
          </a:prstGeom>
        </p:spPr>
        <p:txBody>
          <a:bodyPr wrap="square">
            <a:spAutoFit/>
          </a:bodyPr>
          <a:lstStyle/>
          <a:p>
            <a:r>
              <a:rPr lang="en-US" dirty="0"/>
              <a:t>We can consider either W or W’ as the word’s representation. Or even take the average.</a:t>
            </a:r>
          </a:p>
        </p:txBody>
      </p:sp>
    </p:spTree>
    <p:extLst>
      <p:ext uri="{BB962C8B-B14F-4D97-AF65-F5344CB8AC3E}">
        <p14:creationId xmlns:p14="http://schemas.microsoft.com/office/powerpoint/2010/main" val="1024205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891" y="419602"/>
            <a:ext cx="10460182" cy="795790"/>
          </a:xfrm>
        </p:spPr>
        <p:txBody>
          <a:bodyPr/>
          <a:lstStyle/>
          <a:p>
            <a:pPr algn="ctr"/>
            <a:r>
              <a:rPr lang="en-US" dirty="0">
                <a:solidFill>
                  <a:srgbClr val="00B050"/>
                </a:solidFill>
              </a:rPr>
              <a:t>Some interesting results</a:t>
            </a:r>
          </a:p>
        </p:txBody>
      </p:sp>
      <p:pic>
        <p:nvPicPr>
          <p:cNvPr id="5" name="Picture 4"/>
          <p:cNvPicPr>
            <a:picLocks noChangeAspect="1"/>
          </p:cNvPicPr>
          <p:nvPr/>
        </p:nvPicPr>
        <p:blipFill>
          <a:blip r:embed="rId2"/>
          <a:stretch>
            <a:fillRect/>
          </a:stretch>
        </p:blipFill>
        <p:spPr>
          <a:xfrm>
            <a:off x="3384321" y="1416936"/>
            <a:ext cx="6379322" cy="4519161"/>
          </a:xfrm>
          <a:prstGeom prst="rect">
            <a:avLst/>
          </a:prstGeom>
        </p:spPr>
      </p:pic>
    </p:spTree>
    <p:extLst>
      <p:ext uri="{BB962C8B-B14F-4D97-AF65-F5344CB8AC3E}">
        <p14:creationId xmlns:p14="http://schemas.microsoft.com/office/powerpoint/2010/main" val="4018216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69291" y="408801"/>
            <a:ext cx="9453418" cy="708891"/>
          </a:xfrm>
        </p:spPr>
        <p:txBody>
          <a:bodyPr/>
          <a:lstStyle/>
          <a:p>
            <a:pPr algn="ctr"/>
            <a:r>
              <a:rPr lang="en-US" dirty="0">
                <a:solidFill>
                  <a:srgbClr val="00B050"/>
                </a:solidFill>
              </a:rPr>
              <a:t>Word analogies</a:t>
            </a:r>
          </a:p>
        </p:txBody>
      </p:sp>
      <p:pic>
        <p:nvPicPr>
          <p:cNvPr id="6" name="Picture 5"/>
          <p:cNvPicPr>
            <a:picLocks noChangeAspect="1"/>
          </p:cNvPicPr>
          <p:nvPr/>
        </p:nvPicPr>
        <p:blipFill>
          <a:blip r:embed="rId3"/>
          <a:stretch>
            <a:fillRect/>
          </a:stretch>
        </p:blipFill>
        <p:spPr>
          <a:xfrm>
            <a:off x="2896417" y="1369833"/>
            <a:ext cx="7160217" cy="4911174"/>
          </a:xfrm>
          <a:prstGeom prst="rect">
            <a:avLst/>
          </a:prstGeom>
        </p:spPr>
      </p:pic>
    </p:spTree>
    <p:extLst>
      <p:ext uri="{BB962C8B-B14F-4D97-AF65-F5344CB8AC3E}">
        <p14:creationId xmlns:p14="http://schemas.microsoft.com/office/powerpoint/2010/main" val="2739650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70F5-1327-B642-B3AE-E753AA6F9948}"/>
              </a:ext>
            </a:extLst>
          </p:cNvPr>
          <p:cNvSpPr>
            <a:spLocks noGrp="1"/>
          </p:cNvSpPr>
          <p:nvPr>
            <p:ph type="title"/>
          </p:nvPr>
        </p:nvSpPr>
        <p:spPr>
          <a:xfrm>
            <a:off x="1362364" y="408709"/>
            <a:ext cx="9601200" cy="875145"/>
          </a:xfrm>
        </p:spPr>
        <p:txBody>
          <a:bodyPr/>
          <a:lstStyle/>
          <a:p>
            <a:pPr algn="ctr"/>
            <a:r>
              <a:rPr lang="en-US" dirty="0">
                <a:solidFill>
                  <a:srgbClr val="00B050"/>
                </a:solidFill>
              </a:rPr>
              <a:t>Skip gram</a:t>
            </a:r>
          </a:p>
        </p:txBody>
      </p:sp>
      <p:pic>
        <p:nvPicPr>
          <p:cNvPr id="5" name="Content Placeholder 4">
            <a:extLst>
              <a:ext uri="{FF2B5EF4-FFF2-40B4-BE49-F238E27FC236}">
                <a16:creationId xmlns:a16="http://schemas.microsoft.com/office/drawing/2014/main" id="{D487BC44-7B21-A042-92B4-5DE3674215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7990" y="3239543"/>
            <a:ext cx="2423687" cy="3209748"/>
          </a:xfrm>
        </p:spPr>
      </p:pic>
      <p:sp>
        <p:nvSpPr>
          <p:cNvPr id="6" name="Content Placeholder 2">
            <a:extLst>
              <a:ext uri="{FF2B5EF4-FFF2-40B4-BE49-F238E27FC236}">
                <a16:creationId xmlns:a16="http://schemas.microsoft.com/office/drawing/2014/main" id="{75B1E580-689E-0A4F-B394-3C5338ADB967}"/>
              </a:ext>
            </a:extLst>
          </p:cNvPr>
          <p:cNvSpPr txBox="1">
            <a:spLocks/>
          </p:cNvSpPr>
          <p:nvPr/>
        </p:nvSpPr>
        <p:spPr>
          <a:xfrm>
            <a:off x="1283855" y="1486188"/>
            <a:ext cx="10575636" cy="5371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Skip gram – alternative to CBOW</a:t>
            </a:r>
          </a:p>
          <a:p>
            <a:pPr lvl="1"/>
            <a:r>
              <a:rPr lang="en-US" dirty="0"/>
              <a:t>Start with a single word embedding and try to predict the surrounding words. </a:t>
            </a:r>
          </a:p>
          <a:p>
            <a:pPr lvl="1"/>
            <a:r>
              <a:rPr lang="en-US" dirty="0"/>
              <a:t>Much less well-defined problem, but works better in practice (scales better).  </a:t>
            </a:r>
          </a:p>
        </p:txBody>
      </p:sp>
    </p:spTree>
    <p:extLst>
      <p:ext uri="{BB962C8B-B14F-4D97-AF65-F5344CB8AC3E}">
        <p14:creationId xmlns:p14="http://schemas.microsoft.com/office/powerpoint/2010/main" val="2679092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2860-4C62-E245-BEF7-66381C4177C3}"/>
              </a:ext>
            </a:extLst>
          </p:cNvPr>
          <p:cNvSpPr>
            <a:spLocks noGrp="1"/>
          </p:cNvSpPr>
          <p:nvPr>
            <p:ph type="title"/>
          </p:nvPr>
        </p:nvSpPr>
        <p:spPr>
          <a:xfrm>
            <a:off x="1371600" y="685800"/>
            <a:ext cx="9601200" cy="795954"/>
          </a:xfrm>
        </p:spPr>
        <p:txBody>
          <a:bodyPr/>
          <a:lstStyle/>
          <a:p>
            <a:pPr algn="ctr"/>
            <a:r>
              <a:rPr lang="en-US" dirty="0">
                <a:solidFill>
                  <a:srgbClr val="00B050"/>
                </a:solidFill>
              </a:rPr>
              <a:t>Skip gram</a:t>
            </a:r>
          </a:p>
        </p:txBody>
      </p:sp>
      <p:sp>
        <p:nvSpPr>
          <p:cNvPr id="3" name="Content Placeholder 2">
            <a:extLst>
              <a:ext uri="{FF2B5EF4-FFF2-40B4-BE49-F238E27FC236}">
                <a16:creationId xmlns:a16="http://schemas.microsoft.com/office/drawing/2014/main" id="{E0197BF8-9A93-9D44-9102-E4C2B3CBFB6A}"/>
              </a:ext>
            </a:extLst>
          </p:cNvPr>
          <p:cNvSpPr>
            <a:spLocks noGrp="1"/>
          </p:cNvSpPr>
          <p:nvPr>
            <p:ph idx="1"/>
          </p:nvPr>
        </p:nvSpPr>
        <p:spPr>
          <a:xfrm>
            <a:off x="1295400" y="1787236"/>
            <a:ext cx="9601200" cy="3581400"/>
          </a:xfrm>
        </p:spPr>
        <p:txBody>
          <a:bodyPr/>
          <a:lstStyle/>
          <a:p>
            <a:r>
              <a:rPr lang="en-US" dirty="0"/>
              <a:t>Map from center word to probability on surrounding words.   One input/output unit below.</a:t>
            </a:r>
          </a:p>
          <a:p>
            <a:pPr lvl="1"/>
            <a:r>
              <a:rPr lang="en-US" dirty="0"/>
              <a:t>There is no activation function on the hidden layer neurons, but the output neurons use </a:t>
            </a:r>
            <a:r>
              <a:rPr lang="en-US" dirty="0" err="1"/>
              <a:t>softmax</a:t>
            </a:r>
            <a:r>
              <a:rPr lang="en-US" dirty="0"/>
              <a:t>.</a:t>
            </a:r>
          </a:p>
        </p:txBody>
      </p:sp>
      <p:pic>
        <p:nvPicPr>
          <p:cNvPr id="20482" name="Picture 2" descr="Skip-gram Neural Network Architecture">
            <a:extLst>
              <a:ext uri="{FF2B5EF4-FFF2-40B4-BE49-F238E27FC236}">
                <a16:creationId xmlns:a16="http://schemas.microsoft.com/office/drawing/2014/main" id="{5D42A6E1-32AB-4F49-BFEB-92411C014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878" y="2841620"/>
            <a:ext cx="5923285" cy="369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807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8B23-44ED-274C-9345-1D30AA9A8C38}"/>
              </a:ext>
            </a:extLst>
          </p:cNvPr>
          <p:cNvSpPr>
            <a:spLocks noGrp="1"/>
          </p:cNvSpPr>
          <p:nvPr>
            <p:ph type="title"/>
          </p:nvPr>
        </p:nvSpPr>
        <p:spPr>
          <a:xfrm>
            <a:off x="1371600" y="568035"/>
            <a:ext cx="9601200" cy="727364"/>
          </a:xfrm>
        </p:spPr>
        <p:txBody>
          <a:bodyPr/>
          <a:lstStyle/>
          <a:p>
            <a:pPr algn="ctr"/>
            <a:r>
              <a:rPr lang="en-US" dirty="0">
                <a:solidFill>
                  <a:srgbClr val="00B050"/>
                </a:solidFill>
              </a:rPr>
              <a:t>Skip gram example</a:t>
            </a:r>
          </a:p>
        </p:txBody>
      </p:sp>
      <p:sp>
        <p:nvSpPr>
          <p:cNvPr id="3" name="Content Placeholder 2">
            <a:extLst>
              <a:ext uri="{FF2B5EF4-FFF2-40B4-BE49-F238E27FC236}">
                <a16:creationId xmlns:a16="http://schemas.microsoft.com/office/drawing/2014/main" id="{7A99F818-B73B-3142-A658-A4A65155FC71}"/>
              </a:ext>
            </a:extLst>
          </p:cNvPr>
          <p:cNvSpPr>
            <a:spLocks noGrp="1"/>
          </p:cNvSpPr>
          <p:nvPr>
            <p:ph idx="1"/>
          </p:nvPr>
        </p:nvSpPr>
        <p:spPr>
          <a:xfrm>
            <a:off x="1371599" y="1827681"/>
            <a:ext cx="9869055" cy="4647010"/>
          </a:xfrm>
        </p:spPr>
        <p:txBody>
          <a:bodyPr/>
          <a:lstStyle/>
          <a:p>
            <a:r>
              <a:rPr lang="en-US" dirty="0"/>
              <a:t>Vocabulary of 10,000 words.</a:t>
            </a:r>
          </a:p>
          <a:p>
            <a:r>
              <a:rPr lang="en-US" dirty="0"/>
              <a:t>Embedding vectors with 300 features. </a:t>
            </a:r>
          </a:p>
          <a:p>
            <a:r>
              <a:rPr lang="en-US" dirty="0"/>
              <a:t>So the hidden layer is going to be represented by a weight matrix with 10,000 rows (multiply by vector on the left).</a:t>
            </a:r>
          </a:p>
        </p:txBody>
      </p:sp>
      <p:pic>
        <p:nvPicPr>
          <p:cNvPr id="22530" name="Picture 2" descr="Hidden Layer Weight Matrix">
            <a:extLst>
              <a:ext uri="{FF2B5EF4-FFF2-40B4-BE49-F238E27FC236}">
                <a16:creationId xmlns:a16="http://schemas.microsoft.com/office/drawing/2014/main" id="{1390CD59-5780-3C4E-A440-B2443F2A2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526" y="3429000"/>
            <a:ext cx="3595956" cy="3085309"/>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Effect of matrix multiplication with a one-hot vector">
            <a:extLst>
              <a:ext uri="{FF2B5EF4-FFF2-40B4-BE49-F238E27FC236}">
                <a16:creationId xmlns:a16="http://schemas.microsoft.com/office/drawing/2014/main" id="{B50F6998-AAB2-CC4B-9B50-C4CDEC9DF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990" y="4686627"/>
            <a:ext cx="3981556" cy="89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858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BFFF-15AE-4A4C-8540-0FDF8F4402EF}"/>
              </a:ext>
            </a:extLst>
          </p:cNvPr>
          <p:cNvSpPr>
            <a:spLocks noGrp="1"/>
          </p:cNvSpPr>
          <p:nvPr>
            <p:ph type="title"/>
          </p:nvPr>
        </p:nvSpPr>
        <p:spPr>
          <a:xfrm>
            <a:off x="1371600" y="685800"/>
            <a:ext cx="9601200" cy="773545"/>
          </a:xfrm>
        </p:spPr>
        <p:txBody>
          <a:bodyPr/>
          <a:lstStyle/>
          <a:p>
            <a:pPr algn="ctr"/>
            <a:r>
              <a:rPr lang="en-US" dirty="0">
                <a:solidFill>
                  <a:srgbClr val="00B050"/>
                </a:solidFill>
              </a:rPr>
              <a:t>Skip gram/CBOW intuition</a:t>
            </a:r>
          </a:p>
        </p:txBody>
      </p:sp>
      <p:sp>
        <p:nvSpPr>
          <p:cNvPr id="3" name="Content Placeholder 2">
            <a:extLst>
              <a:ext uri="{FF2B5EF4-FFF2-40B4-BE49-F238E27FC236}">
                <a16:creationId xmlns:a16="http://schemas.microsoft.com/office/drawing/2014/main" id="{31B2A535-64EE-8F4C-BC60-63E22860A5A1}"/>
              </a:ext>
            </a:extLst>
          </p:cNvPr>
          <p:cNvSpPr>
            <a:spLocks noGrp="1"/>
          </p:cNvSpPr>
          <p:nvPr>
            <p:ph idx="1"/>
          </p:nvPr>
        </p:nvSpPr>
        <p:spPr>
          <a:xfrm>
            <a:off x="1295400" y="2009001"/>
            <a:ext cx="10379364" cy="4253254"/>
          </a:xfrm>
        </p:spPr>
        <p:txBody>
          <a:bodyPr/>
          <a:lstStyle/>
          <a:p>
            <a:r>
              <a:rPr lang="en-US" dirty="0"/>
              <a:t>Similar “contexts” (that is, what words are likely to appear around them), lead to similar embeddings for two words. </a:t>
            </a:r>
          </a:p>
          <a:p>
            <a:r>
              <a:rPr lang="en-US" dirty="0"/>
              <a:t>One way for the network to output similar context predictions for these two words is if </a:t>
            </a:r>
            <a:r>
              <a:rPr lang="en-US" i="1" dirty="0"/>
              <a:t>the word vectors are similar</a:t>
            </a:r>
            <a:r>
              <a:rPr lang="en-US" dirty="0"/>
              <a:t>. So, if two words have similar contexts, then the network is motivated to learn similar word vectors for these two words! </a:t>
            </a:r>
          </a:p>
        </p:txBody>
      </p:sp>
    </p:spTree>
    <p:extLst>
      <p:ext uri="{BB962C8B-B14F-4D97-AF65-F5344CB8AC3E}">
        <p14:creationId xmlns:p14="http://schemas.microsoft.com/office/powerpoint/2010/main" val="565992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B9AA-F3D3-3D45-AF59-DC357A60BB68}"/>
              </a:ext>
            </a:extLst>
          </p:cNvPr>
          <p:cNvSpPr>
            <a:spLocks noGrp="1"/>
          </p:cNvSpPr>
          <p:nvPr>
            <p:ph type="title"/>
          </p:nvPr>
        </p:nvSpPr>
        <p:spPr>
          <a:xfrm>
            <a:off x="1371600" y="685800"/>
            <a:ext cx="9601200" cy="828964"/>
          </a:xfrm>
        </p:spPr>
        <p:txBody>
          <a:bodyPr/>
          <a:lstStyle/>
          <a:p>
            <a:pPr algn="ctr"/>
            <a:r>
              <a:rPr lang="en-US" dirty="0">
                <a:solidFill>
                  <a:srgbClr val="00B050"/>
                </a:solidFill>
              </a:rPr>
              <a:t>Word2vec shortcomings</a:t>
            </a:r>
          </a:p>
        </p:txBody>
      </p:sp>
      <p:sp>
        <p:nvSpPr>
          <p:cNvPr id="3" name="Content Placeholder 2">
            <a:extLst>
              <a:ext uri="{FF2B5EF4-FFF2-40B4-BE49-F238E27FC236}">
                <a16:creationId xmlns:a16="http://schemas.microsoft.com/office/drawing/2014/main" id="{1BD7F2D8-A612-8743-B92B-BEC741CB6F46}"/>
              </a:ext>
            </a:extLst>
          </p:cNvPr>
          <p:cNvSpPr>
            <a:spLocks noGrp="1"/>
          </p:cNvSpPr>
          <p:nvPr>
            <p:ph idx="1"/>
          </p:nvPr>
        </p:nvSpPr>
        <p:spPr>
          <a:xfrm>
            <a:off x="1371599" y="2286000"/>
            <a:ext cx="10183091" cy="4262582"/>
          </a:xfrm>
        </p:spPr>
        <p:txBody>
          <a:bodyPr/>
          <a:lstStyle/>
          <a:p>
            <a:r>
              <a:rPr lang="en-US" b="1" dirty="0"/>
              <a:t>Problem:  </a:t>
            </a:r>
            <a:r>
              <a:rPr lang="en-US" dirty="0"/>
              <a:t>10,000 words and 300 dim embedding gives a large parameter space to learn.  And 10K words is minimal for real applications.  </a:t>
            </a:r>
          </a:p>
          <a:p>
            <a:endParaRPr lang="en-US" dirty="0"/>
          </a:p>
          <a:p>
            <a:r>
              <a:rPr lang="en-US" dirty="0"/>
              <a:t>Slow to train, and need lots of data, particularly to learn uncommon words.  </a:t>
            </a:r>
          </a:p>
          <a:p>
            <a:endParaRPr lang="en-US" dirty="0"/>
          </a:p>
        </p:txBody>
      </p:sp>
    </p:spTree>
    <p:extLst>
      <p:ext uri="{BB962C8B-B14F-4D97-AF65-F5344CB8AC3E}">
        <p14:creationId xmlns:p14="http://schemas.microsoft.com/office/powerpoint/2010/main" val="676621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3D5263-81DE-4CC2-8C05-F7A691E34698}"/>
              </a:ext>
            </a:extLst>
          </p:cNvPr>
          <p:cNvSpPr>
            <a:spLocks noGrp="1"/>
          </p:cNvSpPr>
          <p:nvPr>
            <p:ph type="title"/>
          </p:nvPr>
        </p:nvSpPr>
        <p:spPr>
          <a:xfrm>
            <a:off x="1371600" y="501072"/>
            <a:ext cx="9601200" cy="801255"/>
          </a:xfrm>
        </p:spPr>
        <p:txBody>
          <a:bodyPr/>
          <a:lstStyle/>
          <a:p>
            <a:pPr algn="ctr"/>
            <a:r>
              <a:rPr lang="en-US" dirty="0">
                <a:solidFill>
                  <a:srgbClr val="00B050"/>
                </a:solidFill>
              </a:rPr>
              <a:t>Python</a:t>
            </a:r>
            <a:endParaRPr lang="ru-RU" dirty="0">
              <a:solidFill>
                <a:srgbClr val="00B050"/>
              </a:solidFill>
            </a:endParaRPr>
          </a:p>
        </p:txBody>
      </p:sp>
      <p:sp>
        <p:nvSpPr>
          <p:cNvPr id="3" name="Объект 2">
            <a:extLst>
              <a:ext uri="{FF2B5EF4-FFF2-40B4-BE49-F238E27FC236}">
                <a16:creationId xmlns:a16="http://schemas.microsoft.com/office/drawing/2014/main" id="{8D8975F9-7031-461D-A401-4F63ACB71DDD}"/>
              </a:ext>
            </a:extLst>
          </p:cNvPr>
          <p:cNvSpPr>
            <a:spLocks noGrp="1"/>
          </p:cNvSpPr>
          <p:nvPr>
            <p:ph idx="1"/>
          </p:nvPr>
        </p:nvSpPr>
        <p:spPr>
          <a:xfrm>
            <a:off x="1371599" y="1750291"/>
            <a:ext cx="10044545" cy="4521200"/>
          </a:xfrm>
        </p:spPr>
        <p:txBody>
          <a:bodyPr>
            <a:normAutofit/>
          </a:bodyPr>
          <a:lstStyle/>
          <a:p>
            <a:pPr algn="l"/>
            <a:r>
              <a:rPr lang="en-US" sz="1800" b="0" i="0" u="none" strike="noStrike" baseline="0" dirty="0">
                <a:solidFill>
                  <a:srgbClr val="000000"/>
                </a:solidFill>
                <a:latin typeface="SxdcwpNxvrklCffxdcUtopiaStd-Regular"/>
              </a:rPr>
              <a:t>We will be using the </a:t>
            </a:r>
            <a:r>
              <a:rPr lang="en-US" sz="1800" b="0" i="0" u="none" strike="noStrike" baseline="0" dirty="0" err="1">
                <a:solidFill>
                  <a:srgbClr val="000000"/>
                </a:solidFill>
                <a:latin typeface="XpwnffJmxncdTmvjrxTheSansMonoConNormal"/>
              </a:rPr>
              <a:t>gensim</a:t>
            </a:r>
            <a:r>
              <a:rPr lang="en-US" sz="1800" b="0" i="0" u="none" strike="noStrike" baseline="0" dirty="0">
                <a:solidFill>
                  <a:srgbClr val="000000"/>
                </a:solidFill>
                <a:latin typeface="XpwnffJmxncdTmvjrxTheSansMonoConNormal"/>
              </a:rPr>
              <a:t> </a:t>
            </a:r>
            <a:r>
              <a:rPr lang="en-US" sz="1800" b="0" i="0" u="none" strike="noStrike" baseline="0" dirty="0">
                <a:solidFill>
                  <a:srgbClr val="000000"/>
                </a:solidFill>
                <a:latin typeface="SxdcwpNxvrklCffxdcUtopiaStd-Regular"/>
              </a:rPr>
              <a:t>library in our implementation, which is Python implementation for </a:t>
            </a:r>
            <a:r>
              <a:rPr lang="en-US" sz="1800" b="0" i="0" u="none" strike="noStrike" baseline="0" dirty="0">
                <a:solidFill>
                  <a:srgbClr val="000000"/>
                </a:solidFill>
                <a:latin typeface="XpwnffJmxncdTmvjrxTheSansMonoConNormal"/>
              </a:rPr>
              <a:t>word2vec </a:t>
            </a:r>
            <a:r>
              <a:rPr lang="en-US" sz="1800" b="0" i="0" u="none" strike="noStrike" baseline="0" dirty="0">
                <a:solidFill>
                  <a:srgbClr val="000000"/>
                </a:solidFill>
                <a:latin typeface="SxdcwpNxvrklCffxdcUtopiaStd-Regular"/>
              </a:rPr>
              <a:t>that provides several high-level interfaces for easily building these models. </a:t>
            </a:r>
          </a:p>
          <a:p>
            <a:pPr algn="l"/>
            <a:r>
              <a:rPr lang="en-US" sz="1800" b="0" i="0" u="none" strike="noStrike" baseline="0" dirty="0">
                <a:solidFill>
                  <a:srgbClr val="000000"/>
                </a:solidFill>
                <a:latin typeface="SxdcwpNxvrklCffxdcUtopiaStd-Regular"/>
              </a:rPr>
              <a:t>The basic idea is to provide a corpus of documents as input and get feature vectors for them as output. Internally, it constructs a vocabulary based on the input text documents and learns vector representations for words based on various techniques mentioned earlier, and once this is complete, it builds a model that can be used to extract word vectors for each word in a document. </a:t>
            </a:r>
          </a:p>
          <a:p>
            <a:pPr algn="l"/>
            <a:r>
              <a:rPr lang="en-US" sz="1800" b="0" i="0" u="none" strike="noStrike" baseline="0" dirty="0">
                <a:solidFill>
                  <a:srgbClr val="000000"/>
                </a:solidFill>
                <a:latin typeface="SxdcwpNxvrklCffxdcUtopiaStd-Regular"/>
              </a:rPr>
              <a:t>Using various techniques like average weighting or </a:t>
            </a:r>
            <a:r>
              <a:rPr lang="en-US" sz="1800" b="0" i="1" u="none" strike="noStrike" baseline="0" dirty="0" err="1">
                <a:solidFill>
                  <a:srgbClr val="000000"/>
                </a:solidFill>
                <a:latin typeface="HhjgnyNfgwmrQqcxywUtopiaStd-Italic"/>
              </a:rPr>
              <a:t>tfidf</a:t>
            </a:r>
            <a:r>
              <a:rPr lang="en-US" sz="1800" b="0" i="1" u="none" strike="noStrike" baseline="0" dirty="0">
                <a:solidFill>
                  <a:srgbClr val="000000"/>
                </a:solidFill>
                <a:latin typeface="HhjgnyNfgwmrQqcxywUtopiaStd-Italic"/>
              </a:rPr>
              <a:t> </a:t>
            </a:r>
            <a:r>
              <a:rPr lang="en-US" sz="1800" b="0" i="0" u="none" strike="noStrike" baseline="0" dirty="0">
                <a:solidFill>
                  <a:srgbClr val="000000"/>
                </a:solidFill>
                <a:latin typeface="SxdcwpNxvrklCffxdcUtopiaStd-Regular"/>
              </a:rPr>
              <a:t>weighting, we can compute the averaged vector representation of a document using its word vectors. You can get more details about the interface for </a:t>
            </a:r>
            <a:r>
              <a:rPr lang="en-US" sz="1800" b="0" i="0" u="none" strike="noStrike" baseline="0" dirty="0" err="1">
                <a:solidFill>
                  <a:srgbClr val="000000"/>
                </a:solidFill>
                <a:latin typeface="XpwnffJmxncdTmvjrxTheSansMonoConNormal"/>
              </a:rPr>
              <a:t>gensim‘s</a:t>
            </a:r>
            <a:r>
              <a:rPr lang="en-US" sz="1800" dirty="0">
                <a:solidFill>
                  <a:srgbClr val="000000"/>
                </a:solidFill>
                <a:latin typeface="XpwnffJmxncdTmvjrxTheSansMonoConNormal"/>
              </a:rPr>
              <a:t> </a:t>
            </a:r>
            <a:r>
              <a:rPr lang="en-US" sz="1800" b="0" i="0" u="none" strike="noStrike" baseline="0" dirty="0">
                <a:solidFill>
                  <a:srgbClr val="000000"/>
                </a:solidFill>
                <a:latin typeface="XpwnffJmxncdTmvjrxTheSansMonoConNormal"/>
              </a:rPr>
              <a:t>word2vec </a:t>
            </a:r>
            <a:r>
              <a:rPr lang="en-US" sz="1800" b="0" i="0" u="none" strike="noStrike" baseline="0" dirty="0">
                <a:solidFill>
                  <a:srgbClr val="000000"/>
                </a:solidFill>
                <a:latin typeface="SxdcwpNxvrklCffxdcUtopiaStd-Regular"/>
              </a:rPr>
              <a:t>implementation at </a:t>
            </a:r>
            <a:r>
              <a:rPr lang="en-US" sz="1800" b="0" i="0" u="none" strike="noStrike" baseline="0" dirty="0">
                <a:solidFill>
                  <a:srgbClr val="0000FB"/>
                </a:solidFill>
                <a:latin typeface="XpwnffJmxncdTmvjrxTheSansMonoConNormal"/>
              </a:rPr>
              <a:t>http://radimrehurek.com/gensim/models/word2vec.html</a:t>
            </a:r>
            <a:r>
              <a:rPr lang="en-US" sz="1800" b="0" i="0" u="none" strike="noStrike" baseline="0" dirty="0">
                <a:solidFill>
                  <a:srgbClr val="000000"/>
                </a:solidFill>
                <a:latin typeface="SxdcwpNxvrklCffxdcUtopiaStd-Regular"/>
              </a:rPr>
              <a:t>.</a:t>
            </a:r>
            <a:endParaRPr lang="ru-RU" dirty="0"/>
          </a:p>
        </p:txBody>
      </p:sp>
    </p:spTree>
    <p:extLst>
      <p:ext uri="{BB962C8B-B14F-4D97-AF65-F5344CB8AC3E}">
        <p14:creationId xmlns:p14="http://schemas.microsoft.com/office/powerpoint/2010/main" val="2978233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31B3D6-036D-4EBC-8637-513974FA878F}"/>
              </a:ext>
            </a:extLst>
          </p:cNvPr>
          <p:cNvSpPr>
            <a:spLocks noGrp="1"/>
          </p:cNvSpPr>
          <p:nvPr>
            <p:ph type="title"/>
          </p:nvPr>
        </p:nvSpPr>
        <p:spPr>
          <a:xfrm>
            <a:off x="1371600" y="482600"/>
            <a:ext cx="9601200" cy="699655"/>
          </a:xfrm>
        </p:spPr>
        <p:txBody>
          <a:bodyPr/>
          <a:lstStyle/>
          <a:p>
            <a:pPr algn="ctr"/>
            <a:r>
              <a:rPr lang="en-US" dirty="0">
                <a:solidFill>
                  <a:srgbClr val="00B050"/>
                </a:solidFill>
              </a:rPr>
              <a:t>Model</a:t>
            </a:r>
            <a:endParaRPr lang="ru-RU" dirty="0">
              <a:solidFill>
                <a:srgbClr val="00B050"/>
              </a:solidFill>
            </a:endParaRPr>
          </a:p>
        </p:txBody>
      </p:sp>
      <p:sp>
        <p:nvSpPr>
          <p:cNvPr id="3" name="Объект 2">
            <a:extLst>
              <a:ext uri="{FF2B5EF4-FFF2-40B4-BE49-F238E27FC236}">
                <a16:creationId xmlns:a16="http://schemas.microsoft.com/office/drawing/2014/main" id="{DBD0D7ED-95AC-4369-AC0B-5A2FA95601BA}"/>
              </a:ext>
            </a:extLst>
          </p:cNvPr>
          <p:cNvSpPr>
            <a:spLocks noGrp="1"/>
          </p:cNvSpPr>
          <p:nvPr>
            <p:ph idx="1"/>
          </p:nvPr>
        </p:nvSpPr>
        <p:spPr>
          <a:xfrm>
            <a:off x="1371599" y="1638300"/>
            <a:ext cx="9942945" cy="4356100"/>
          </a:xfrm>
        </p:spPr>
        <p:txBody>
          <a:bodyPr>
            <a:normAutofit/>
          </a:bodyPr>
          <a:lstStyle/>
          <a:p>
            <a:pPr marL="0" indent="0" algn="l">
              <a:buNone/>
            </a:pPr>
            <a:r>
              <a:rPr lang="en-US" sz="1800" b="0" i="0" u="none" strike="noStrike" baseline="0" dirty="0">
                <a:latin typeface="SxdcwpNxvrklCffxdcUtopiaStd-Regular"/>
              </a:rPr>
              <a:t>We will be mainly focusing on the following parameters when we build our model from our sample training corpus:</a:t>
            </a:r>
          </a:p>
          <a:p>
            <a:pPr algn="l"/>
            <a:r>
              <a:rPr lang="en-US" sz="1800" b="0" i="0" u="none" strike="noStrike" baseline="0" dirty="0">
                <a:latin typeface="XpwnffJmxncdTmvjrxTheSansMonoConNormal"/>
              </a:rPr>
              <a:t>size</a:t>
            </a:r>
            <a:r>
              <a:rPr lang="en-US" sz="1800" b="0" i="0" u="none" strike="noStrike" baseline="0" dirty="0">
                <a:latin typeface="SxdcwpNxvrklCffxdcUtopiaStd-Regular"/>
              </a:rPr>
              <a:t>: This parameter is used to set the size or dimension for the word vectors and can range from tens to thousands. You can try out various dimensions to see which gives the best result.</a:t>
            </a:r>
          </a:p>
          <a:p>
            <a:pPr algn="l"/>
            <a:r>
              <a:rPr lang="en-US" sz="1800" b="0" i="0" u="none" strike="noStrike" baseline="0" dirty="0">
                <a:latin typeface="XpwnffJmxncdTmvjrxTheSansMonoConNormal"/>
              </a:rPr>
              <a:t>window</a:t>
            </a:r>
            <a:r>
              <a:rPr lang="en-US" sz="1800" b="0" i="0" u="none" strike="noStrike" baseline="0" dirty="0">
                <a:latin typeface="SxdcwpNxvrklCffxdcUtopiaStd-Regular"/>
              </a:rPr>
              <a:t>: This parameter is used to set the context or window size. which specifies the length of the window of words that should be considered for the algorithm to take into account as context when training.</a:t>
            </a:r>
          </a:p>
          <a:p>
            <a:pPr algn="l"/>
            <a:r>
              <a:rPr lang="en-US" sz="1800" b="0" i="0" u="none" strike="noStrike" baseline="0" dirty="0" err="1">
                <a:latin typeface="XpwnffJmxncdTmvjrxTheSansMonoConNormal"/>
              </a:rPr>
              <a:t>min_count</a:t>
            </a:r>
            <a:r>
              <a:rPr lang="en-US" sz="1800" b="0" i="0" u="none" strike="noStrike" baseline="0" dirty="0">
                <a:latin typeface="SxdcwpNxvrklCffxdcUtopiaStd-Regular"/>
              </a:rPr>
              <a:t>: This parameter specifies the minimum word count needed across the corpus for the word to be considered in the vocabulary. This helps in removing very specific words that may not have much significance because they occur very rarely in the documents.</a:t>
            </a:r>
          </a:p>
          <a:p>
            <a:pPr algn="l"/>
            <a:r>
              <a:rPr lang="en-US" sz="1800" b="0" i="0" u="none" strike="noStrike" baseline="0" dirty="0">
                <a:latin typeface="XpwnffJmxncdTmvjrxTheSansMonoConNormal"/>
              </a:rPr>
              <a:t>sample</a:t>
            </a:r>
            <a:r>
              <a:rPr lang="en-US" sz="1800" b="0" i="0" u="none" strike="noStrike" baseline="0" dirty="0">
                <a:latin typeface="SxdcwpNxvrklCffxdcUtopiaStd-Regular"/>
              </a:rPr>
              <a:t>: This parameter is used to </a:t>
            </a:r>
            <a:r>
              <a:rPr lang="en-US" sz="1800" b="0" i="0" u="none" strike="noStrike" baseline="0" dirty="0" err="1">
                <a:latin typeface="SxdcwpNxvrklCffxdcUtopiaStd-Regular"/>
              </a:rPr>
              <a:t>downsample</a:t>
            </a:r>
            <a:r>
              <a:rPr lang="en-US" sz="1800" b="0" i="0" u="none" strike="noStrike" baseline="0" dirty="0">
                <a:latin typeface="SxdcwpNxvrklCffxdcUtopiaStd-Regular"/>
              </a:rPr>
              <a:t> effects of occurrence of frequent words. Values between 0.01 and 0.0001 are usually ideal.</a:t>
            </a:r>
            <a:endParaRPr lang="ru-RU" dirty="0"/>
          </a:p>
        </p:txBody>
      </p:sp>
    </p:spTree>
    <p:extLst>
      <p:ext uri="{BB962C8B-B14F-4D97-AF65-F5344CB8AC3E}">
        <p14:creationId xmlns:p14="http://schemas.microsoft.com/office/powerpoint/2010/main" val="2790095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8CC6B3-81F6-4BD1-955F-396525820914}"/>
              </a:ext>
            </a:extLst>
          </p:cNvPr>
          <p:cNvSpPr>
            <a:spLocks noGrp="1"/>
          </p:cNvSpPr>
          <p:nvPr>
            <p:ph type="title"/>
          </p:nvPr>
        </p:nvSpPr>
        <p:spPr>
          <a:xfrm>
            <a:off x="1371600" y="358630"/>
            <a:ext cx="9601200" cy="740328"/>
          </a:xfrm>
        </p:spPr>
        <p:txBody>
          <a:bodyPr/>
          <a:lstStyle/>
          <a:p>
            <a:pPr algn="ctr"/>
            <a:r>
              <a:rPr lang="en-US" dirty="0">
                <a:solidFill>
                  <a:srgbClr val="00B050"/>
                </a:solidFill>
              </a:rPr>
              <a:t>Word by word design</a:t>
            </a:r>
            <a:endParaRPr lang="ru-RU" dirty="0">
              <a:solidFill>
                <a:srgbClr val="00B050"/>
              </a:solidFill>
            </a:endParaRPr>
          </a:p>
        </p:txBody>
      </p:sp>
      <p:pic>
        <p:nvPicPr>
          <p:cNvPr id="5" name="Объект 4">
            <a:extLst>
              <a:ext uri="{FF2B5EF4-FFF2-40B4-BE49-F238E27FC236}">
                <a16:creationId xmlns:a16="http://schemas.microsoft.com/office/drawing/2014/main" id="{5BD1AEE6-A30E-45FD-A164-DA51D6CA1B79}"/>
              </a:ext>
            </a:extLst>
          </p:cNvPr>
          <p:cNvPicPr>
            <a:picLocks noGrp="1" noChangeAspect="1"/>
          </p:cNvPicPr>
          <p:nvPr>
            <p:ph idx="1"/>
          </p:nvPr>
        </p:nvPicPr>
        <p:blipFill>
          <a:blip r:embed="rId2"/>
          <a:stretch>
            <a:fillRect/>
          </a:stretch>
        </p:blipFill>
        <p:spPr>
          <a:xfrm>
            <a:off x="1161874" y="1635786"/>
            <a:ext cx="10578345" cy="3733168"/>
          </a:xfrm>
          <a:prstGeom prst="rect">
            <a:avLst/>
          </a:prstGeom>
        </p:spPr>
      </p:pic>
    </p:spTree>
    <p:extLst>
      <p:ext uri="{BB962C8B-B14F-4D97-AF65-F5344CB8AC3E}">
        <p14:creationId xmlns:p14="http://schemas.microsoft.com/office/powerpoint/2010/main" val="1001655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EE0F53-479C-40F9-AA13-BC9A64D3622A}"/>
              </a:ext>
            </a:extLst>
          </p:cNvPr>
          <p:cNvSpPr>
            <a:spLocks noGrp="1"/>
          </p:cNvSpPr>
          <p:nvPr>
            <p:ph type="title"/>
          </p:nvPr>
        </p:nvSpPr>
        <p:spPr>
          <a:xfrm>
            <a:off x="1371600" y="510309"/>
            <a:ext cx="9601200" cy="718127"/>
          </a:xfrm>
        </p:spPr>
        <p:txBody>
          <a:bodyPr/>
          <a:lstStyle/>
          <a:p>
            <a:pPr algn="ctr"/>
            <a:r>
              <a:rPr lang="en-US" dirty="0">
                <a:solidFill>
                  <a:srgbClr val="00B050"/>
                </a:solidFill>
              </a:rPr>
              <a:t>Word2Vec</a:t>
            </a:r>
            <a:endParaRPr lang="ru-RU" dirty="0">
              <a:solidFill>
                <a:srgbClr val="00B050"/>
              </a:solidFill>
            </a:endParaRPr>
          </a:p>
        </p:txBody>
      </p:sp>
      <p:sp>
        <p:nvSpPr>
          <p:cNvPr id="3" name="Объект 2">
            <a:extLst>
              <a:ext uri="{FF2B5EF4-FFF2-40B4-BE49-F238E27FC236}">
                <a16:creationId xmlns:a16="http://schemas.microsoft.com/office/drawing/2014/main" id="{34D88ED9-E81C-498A-A42D-0B476379BB7A}"/>
              </a:ext>
            </a:extLst>
          </p:cNvPr>
          <p:cNvSpPr>
            <a:spLocks noGrp="1"/>
          </p:cNvSpPr>
          <p:nvPr>
            <p:ph idx="1"/>
          </p:nvPr>
        </p:nvSpPr>
        <p:spPr>
          <a:xfrm>
            <a:off x="1371600" y="1722582"/>
            <a:ext cx="9601200" cy="4179454"/>
          </a:xfrm>
        </p:spPr>
        <p:txBody>
          <a:bodyPr/>
          <a:lstStyle/>
          <a:p>
            <a:pPr marL="0" indent="0" algn="l">
              <a:buNone/>
            </a:pPr>
            <a:r>
              <a:rPr lang="en-US" sz="1800" b="0" i="0" u="none" strike="noStrike" baseline="0" dirty="0">
                <a:latin typeface="SxdcwpNxvrklCffxdcUtopiaStd-Regular"/>
              </a:rPr>
              <a:t>Once we build a model, we will define and implement two techniques of combining word vectors together in text documents based on certain weighing schemes. We will implement two techniques mentioned as follows.</a:t>
            </a:r>
          </a:p>
          <a:p>
            <a:pPr algn="l"/>
            <a:r>
              <a:rPr lang="en-US" sz="1800" b="0" i="0" u="none" strike="noStrike" baseline="0" dirty="0">
                <a:latin typeface="SxdcwpNxvrklCffxdcUtopiaStd-Regular"/>
              </a:rPr>
              <a:t>Averaged word vectors</a:t>
            </a:r>
          </a:p>
          <a:p>
            <a:pPr algn="l"/>
            <a:r>
              <a:rPr lang="en-US" sz="1800" b="0" i="0" u="none" strike="noStrike" baseline="0" dirty="0">
                <a:latin typeface="SxdcwpNxvrklCffxdcUtopiaStd-Regular"/>
              </a:rPr>
              <a:t>TF-IDF weighted word vectors</a:t>
            </a:r>
          </a:p>
          <a:p>
            <a:pPr algn="l"/>
            <a:endParaRPr lang="ru-RU" dirty="0"/>
          </a:p>
        </p:txBody>
      </p:sp>
      <p:pic>
        <p:nvPicPr>
          <p:cNvPr id="4" name="Рисунок 3">
            <a:extLst>
              <a:ext uri="{FF2B5EF4-FFF2-40B4-BE49-F238E27FC236}">
                <a16:creationId xmlns:a16="http://schemas.microsoft.com/office/drawing/2014/main" id="{416BF355-9958-4E3F-A084-5BE7A3BA4E14}"/>
              </a:ext>
            </a:extLst>
          </p:cNvPr>
          <p:cNvPicPr>
            <a:picLocks noChangeAspect="1"/>
          </p:cNvPicPr>
          <p:nvPr/>
        </p:nvPicPr>
        <p:blipFill>
          <a:blip r:embed="rId2"/>
          <a:stretch>
            <a:fillRect/>
          </a:stretch>
        </p:blipFill>
        <p:spPr>
          <a:xfrm>
            <a:off x="3257550" y="3575050"/>
            <a:ext cx="5676900" cy="2552700"/>
          </a:xfrm>
          <a:prstGeom prst="rect">
            <a:avLst/>
          </a:prstGeom>
        </p:spPr>
      </p:pic>
    </p:spTree>
    <p:extLst>
      <p:ext uri="{BB962C8B-B14F-4D97-AF65-F5344CB8AC3E}">
        <p14:creationId xmlns:p14="http://schemas.microsoft.com/office/powerpoint/2010/main" val="3780949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961F40-1147-4223-9453-76C23E580095}"/>
              </a:ext>
            </a:extLst>
          </p:cNvPr>
          <p:cNvSpPr>
            <a:spLocks noGrp="1"/>
          </p:cNvSpPr>
          <p:nvPr>
            <p:ph type="title"/>
          </p:nvPr>
        </p:nvSpPr>
        <p:spPr>
          <a:xfrm>
            <a:off x="1371600" y="574964"/>
            <a:ext cx="9601200" cy="690418"/>
          </a:xfrm>
        </p:spPr>
        <p:txBody>
          <a:bodyPr>
            <a:normAutofit/>
          </a:bodyPr>
          <a:lstStyle/>
          <a:p>
            <a:pPr algn="ctr"/>
            <a:r>
              <a:rPr lang="en-US" b="0" i="0" u="none" strike="noStrike" baseline="0" dirty="0">
                <a:solidFill>
                  <a:srgbClr val="00B050"/>
                </a:solidFill>
                <a:latin typeface="SdwpxyVbwfjwGhcjdpHelveticaNeue-MediumCond"/>
              </a:rPr>
              <a:t>Averaged Word Vectors</a:t>
            </a:r>
            <a:endParaRPr lang="ru-RU" dirty="0">
              <a:solidFill>
                <a:srgbClr val="00B050"/>
              </a:solidFill>
            </a:endParaRPr>
          </a:p>
        </p:txBody>
      </p:sp>
      <p:sp>
        <p:nvSpPr>
          <p:cNvPr id="3" name="Объект 2">
            <a:extLst>
              <a:ext uri="{FF2B5EF4-FFF2-40B4-BE49-F238E27FC236}">
                <a16:creationId xmlns:a16="http://schemas.microsoft.com/office/drawing/2014/main" id="{60A067B0-6B7C-41C1-8C0A-F53AC1031B55}"/>
              </a:ext>
            </a:extLst>
          </p:cNvPr>
          <p:cNvSpPr>
            <a:spLocks noGrp="1"/>
          </p:cNvSpPr>
          <p:nvPr>
            <p:ph idx="1"/>
          </p:nvPr>
        </p:nvSpPr>
        <p:spPr>
          <a:xfrm>
            <a:off x="1371600" y="1824182"/>
            <a:ext cx="9601200" cy="4364182"/>
          </a:xfrm>
        </p:spPr>
        <p:txBody>
          <a:bodyPr/>
          <a:lstStyle/>
          <a:p>
            <a:pPr algn="l"/>
            <a:r>
              <a:rPr lang="en-US" sz="1800" b="0" i="0" u="none" strike="noStrike" baseline="0" dirty="0">
                <a:latin typeface="SxdcwpNxvrklCffxdcUtopiaStd-Regular"/>
              </a:rPr>
              <a:t>The preceding model creates a vector representation for each word in the vocabulary. We can access them by just typing in the following code:</a:t>
            </a:r>
          </a:p>
          <a:p>
            <a:pPr algn="l"/>
            <a:endParaRPr lang="ru-RU" dirty="0"/>
          </a:p>
        </p:txBody>
      </p:sp>
      <p:pic>
        <p:nvPicPr>
          <p:cNvPr id="4" name="Рисунок 3">
            <a:extLst>
              <a:ext uri="{FF2B5EF4-FFF2-40B4-BE49-F238E27FC236}">
                <a16:creationId xmlns:a16="http://schemas.microsoft.com/office/drawing/2014/main" id="{F20DF498-8DE3-494D-8D55-9B3936E4D223}"/>
              </a:ext>
            </a:extLst>
          </p:cNvPr>
          <p:cNvPicPr>
            <a:picLocks noChangeAspect="1"/>
          </p:cNvPicPr>
          <p:nvPr/>
        </p:nvPicPr>
        <p:blipFill>
          <a:blip r:embed="rId2"/>
          <a:stretch>
            <a:fillRect/>
          </a:stretch>
        </p:blipFill>
        <p:spPr>
          <a:xfrm>
            <a:off x="3143250" y="2695575"/>
            <a:ext cx="6057900" cy="1466850"/>
          </a:xfrm>
          <a:prstGeom prst="rect">
            <a:avLst/>
          </a:prstGeom>
        </p:spPr>
      </p:pic>
    </p:spTree>
    <p:extLst>
      <p:ext uri="{BB962C8B-B14F-4D97-AF65-F5344CB8AC3E}">
        <p14:creationId xmlns:p14="http://schemas.microsoft.com/office/powerpoint/2010/main" val="133075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CF5833-CEF5-4EBD-BB1F-4CFBEA2D4BEA}"/>
              </a:ext>
            </a:extLst>
          </p:cNvPr>
          <p:cNvSpPr>
            <a:spLocks noGrp="1"/>
          </p:cNvSpPr>
          <p:nvPr>
            <p:ph type="title"/>
          </p:nvPr>
        </p:nvSpPr>
        <p:spPr>
          <a:xfrm>
            <a:off x="1371600" y="350241"/>
            <a:ext cx="9601200" cy="799051"/>
          </a:xfrm>
        </p:spPr>
        <p:txBody>
          <a:bodyPr/>
          <a:lstStyle/>
          <a:p>
            <a:pPr algn="ctr"/>
            <a:r>
              <a:rPr lang="en-US" dirty="0">
                <a:solidFill>
                  <a:srgbClr val="00B050"/>
                </a:solidFill>
              </a:rPr>
              <a:t>Word by document design</a:t>
            </a:r>
            <a:endParaRPr lang="ru-RU" dirty="0">
              <a:solidFill>
                <a:srgbClr val="00B050"/>
              </a:solidFill>
            </a:endParaRPr>
          </a:p>
        </p:txBody>
      </p:sp>
      <p:pic>
        <p:nvPicPr>
          <p:cNvPr id="9" name="Объект 8">
            <a:extLst>
              <a:ext uri="{FF2B5EF4-FFF2-40B4-BE49-F238E27FC236}">
                <a16:creationId xmlns:a16="http://schemas.microsoft.com/office/drawing/2014/main" id="{B03106D1-5A49-4405-9784-83FFFFDD0103}"/>
              </a:ext>
            </a:extLst>
          </p:cNvPr>
          <p:cNvPicPr>
            <a:picLocks noGrp="1" noChangeAspect="1"/>
          </p:cNvPicPr>
          <p:nvPr>
            <p:ph idx="1"/>
          </p:nvPr>
        </p:nvPicPr>
        <p:blipFill>
          <a:blip r:embed="rId2"/>
          <a:stretch>
            <a:fillRect/>
          </a:stretch>
        </p:blipFill>
        <p:spPr>
          <a:xfrm>
            <a:off x="1766530" y="1395018"/>
            <a:ext cx="9732420" cy="4720555"/>
          </a:xfrm>
        </p:spPr>
      </p:pic>
    </p:spTree>
    <p:extLst>
      <p:ext uri="{BB962C8B-B14F-4D97-AF65-F5344CB8AC3E}">
        <p14:creationId xmlns:p14="http://schemas.microsoft.com/office/powerpoint/2010/main" val="74198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465B01-345C-4BC9-B12F-4733F1215282}"/>
              </a:ext>
            </a:extLst>
          </p:cNvPr>
          <p:cNvSpPr>
            <a:spLocks noGrp="1"/>
          </p:cNvSpPr>
          <p:nvPr>
            <p:ph type="title"/>
          </p:nvPr>
        </p:nvSpPr>
        <p:spPr>
          <a:xfrm>
            <a:off x="1371600" y="350241"/>
            <a:ext cx="9601200" cy="731939"/>
          </a:xfrm>
        </p:spPr>
        <p:txBody>
          <a:bodyPr/>
          <a:lstStyle/>
          <a:p>
            <a:pPr algn="ctr"/>
            <a:r>
              <a:rPr lang="en-US" dirty="0">
                <a:solidFill>
                  <a:srgbClr val="00B050"/>
                </a:solidFill>
              </a:rPr>
              <a:t>Vector space</a:t>
            </a:r>
            <a:endParaRPr lang="ru-RU" dirty="0">
              <a:solidFill>
                <a:srgbClr val="00B050"/>
              </a:solidFill>
            </a:endParaRPr>
          </a:p>
        </p:txBody>
      </p:sp>
      <p:pic>
        <p:nvPicPr>
          <p:cNvPr id="5" name="Объект 4">
            <a:extLst>
              <a:ext uri="{FF2B5EF4-FFF2-40B4-BE49-F238E27FC236}">
                <a16:creationId xmlns:a16="http://schemas.microsoft.com/office/drawing/2014/main" id="{2FC3876E-F57A-4609-8618-B2F81294CEAC}"/>
              </a:ext>
            </a:extLst>
          </p:cNvPr>
          <p:cNvPicPr>
            <a:picLocks noGrp="1" noChangeAspect="1"/>
          </p:cNvPicPr>
          <p:nvPr>
            <p:ph idx="1"/>
          </p:nvPr>
        </p:nvPicPr>
        <p:blipFill>
          <a:blip r:embed="rId2"/>
          <a:stretch>
            <a:fillRect/>
          </a:stretch>
        </p:blipFill>
        <p:spPr>
          <a:xfrm>
            <a:off x="966249" y="1598102"/>
            <a:ext cx="10775716" cy="4232245"/>
          </a:xfrm>
          <a:prstGeom prst="rect">
            <a:avLst/>
          </a:prstGeom>
        </p:spPr>
      </p:pic>
    </p:spTree>
    <p:extLst>
      <p:ext uri="{BB962C8B-B14F-4D97-AF65-F5344CB8AC3E}">
        <p14:creationId xmlns:p14="http://schemas.microsoft.com/office/powerpoint/2010/main" val="2043564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F44E06-FCCC-4D18-A302-134BCE976F95}"/>
              </a:ext>
            </a:extLst>
          </p:cNvPr>
          <p:cNvSpPr>
            <a:spLocks noGrp="1"/>
          </p:cNvSpPr>
          <p:nvPr>
            <p:ph type="title"/>
          </p:nvPr>
        </p:nvSpPr>
        <p:spPr>
          <a:xfrm>
            <a:off x="1430323" y="390088"/>
            <a:ext cx="9601200" cy="757106"/>
          </a:xfrm>
        </p:spPr>
        <p:txBody>
          <a:bodyPr/>
          <a:lstStyle/>
          <a:p>
            <a:pPr algn="ctr"/>
            <a:r>
              <a:rPr lang="en-US" dirty="0">
                <a:solidFill>
                  <a:srgbClr val="00B050"/>
                </a:solidFill>
              </a:rPr>
              <a:t>Euclidean distance</a:t>
            </a:r>
            <a:endParaRPr lang="ru-RU" dirty="0">
              <a:solidFill>
                <a:srgbClr val="00B050"/>
              </a:solidFill>
            </a:endParaRPr>
          </a:p>
        </p:txBody>
      </p:sp>
      <p:pic>
        <p:nvPicPr>
          <p:cNvPr id="5" name="Объект 4">
            <a:extLst>
              <a:ext uri="{FF2B5EF4-FFF2-40B4-BE49-F238E27FC236}">
                <a16:creationId xmlns:a16="http://schemas.microsoft.com/office/drawing/2014/main" id="{73A74DD7-4E1A-43D9-82D8-3967E3ED5089}"/>
              </a:ext>
            </a:extLst>
          </p:cNvPr>
          <p:cNvPicPr>
            <a:picLocks noGrp="1" noChangeAspect="1"/>
          </p:cNvPicPr>
          <p:nvPr>
            <p:ph idx="1"/>
          </p:nvPr>
        </p:nvPicPr>
        <p:blipFill>
          <a:blip r:embed="rId2"/>
          <a:stretch>
            <a:fillRect/>
          </a:stretch>
        </p:blipFill>
        <p:spPr>
          <a:xfrm>
            <a:off x="1270932" y="1659972"/>
            <a:ext cx="10587159" cy="4673716"/>
          </a:xfrm>
          <a:prstGeom prst="rect">
            <a:avLst/>
          </a:prstGeom>
        </p:spPr>
      </p:pic>
    </p:spTree>
    <p:extLst>
      <p:ext uri="{BB962C8B-B14F-4D97-AF65-F5344CB8AC3E}">
        <p14:creationId xmlns:p14="http://schemas.microsoft.com/office/powerpoint/2010/main" val="425855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863CA4-8A0E-4EEA-A719-724E3562B8DE}"/>
              </a:ext>
            </a:extLst>
          </p:cNvPr>
          <p:cNvSpPr>
            <a:spLocks noGrp="1"/>
          </p:cNvSpPr>
          <p:nvPr>
            <p:ph type="title"/>
          </p:nvPr>
        </p:nvSpPr>
        <p:spPr>
          <a:xfrm>
            <a:off x="1371600" y="425742"/>
            <a:ext cx="9601200" cy="648050"/>
          </a:xfrm>
        </p:spPr>
        <p:txBody>
          <a:bodyPr>
            <a:normAutofit/>
          </a:bodyPr>
          <a:lstStyle/>
          <a:p>
            <a:pPr algn="ctr"/>
            <a:r>
              <a:rPr lang="en-US" sz="3600" dirty="0">
                <a:solidFill>
                  <a:srgbClr val="00B050"/>
                </a:solidFill>
              </a:rPr>
              <a:t>Euclidean distance for n-dimensional vectors</a:t>
            </a:r>
            <a:endParaRPr lang="ru-RU" sz="3600" dirty="0">
              <a:solidFill>
                <a:srgbClr val="00B050"/>
              </a:solidFill>
            </a:endParaRPr>
          </a:p>
        </p:txBody>
      </p:sp>
      <p:pic>
        <p:nvPicPr>
          <p:cNvPr id="5" name="Объект 4">
            <a:extLst>
              <a:ext uri="{FF2B5EF4-FFF2-40B4-BE49-F238E27FC236}">
                <a16:creationId xmlns:a16="http://schemas.microsoft.com/office/drawing/2014/main" id="{8A8B9C19-61F6-4F80-B89D-BDB04D0F7597}"/>
              </a:ext>
            </a:extLst>
          </p:cNvPr>
          <p:cNvPicPr>
            <a:picLocks noGrp="1" noChangeAspect="1"/>
          </p:cNvPicPr>
          <p:nvPr>
            <p:ph idx="1"/>
          </p:nvPr>
        </p:nvPicPr>
        <p:blipFill>
          <a:blip r:embed="rId2"/>
          <a:stretch>
            <a:fillRect/>
          </a:stretch>
        </p:blipFill>
        <p:spPr>
          <a:xfrm>
            <a:off x="1254154" y="1606594"/>
            <a:ext cx="10411036" cy="4357978"/>
          </a:xfrm>
          <a:prstGeom prst="rect">
            <a:avLst/>
          </a:prstGeom>
        </p:spPr>
      </p:pic>
    </p:spTree>
    <p:extLst>
      <p:ext uri="{BB962C8B-B14F-4D97-AF65-F5344CB8AC3E}">
        <p14:creationId xmlns:p14="http://schemas.microsoft.com/office/powerpoint/2010/main" val="424831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47B674-2E60-4273-B0D0-A15898694AE1}"/>
              </a:ext>
            </a:extLst>
          </p:cNvPr>
          <p:cNvSpPr>
            <a:spLocks noGrp="1"/>
          </p:cNvSpPr>
          <p:nvPr>
            <p:ph type="title"/>
          </p:nvPr>
        </p:nvSpPr>
        <p:spPr>
          <a:xfrm>
            <a:off x="1371600" y="501242"/>
            <a:ext cx="9601200" cy="698383"/>
          </a:xfrm>
        </p:spPr>
        <p:txBody>
          <a:bodyPr/>
          <a:lstStyle/>
          <a:p>
            <a:pPr algn="ctr"/>
            <a:r>
              <a:rPr lang="en-US" dirty="0">
                <a:solidFill>
                  <a:srgbClr val="00B050"/>
                </a:solidFill>
              </a:rPr>
              <a:t>Cosine similarity</a:t>
            </a:r>
            <a:endParaRPr lang="ru-RU" dirty="0">
              <a:solidFill>
                <a:srgbClr val="00B050"/>
              </a:solidFill>
            </a:endParaRPr>
          </a:p>
        </p:txBody>
      </p:sp>
      <p:pic>
        <p:nvPicPr>
          <p:cNvPr id="5" name="Объект 4">
            <a:extLst>
              <a:ext uri="{FF2B5EF4-FFF2-40B4-BE49-F238E27FC236}">
                <a16:creationId xmlns:a16="http://schemas.microsoft.com/office/drawing/2014/main" id="{AB2DC6DC-2EC0-4CFE-BCDD-7F1FB8024331}"/>
              </a:ext>
            </a:extLst>
          </p:cNvPr>
          <p:cNvPicPr>
            <a:picLocks noGrp="1" noChangeAspect="1"/>
          </p:cNvPicPr>
          <p:nvPr>
            <p:ph idx="1"/>
          </p:nvPr>
        </p:nvPicPr>
        <p:blipFill>
          <a:blip r:embed="rId2"/>
          <a:stretch>
            <a:fillRect/>
          </a:stretch>
        </p:blipFill>
        <p:spPr>
          <a:xfrm>
            <a:off x="1195430" y="1698770"/>
            <a:ext cx="10703187" cy="4139967"/>
          </a:xfrm>
          <a:prstGeom prst="rect">
            <a:avLst/>
          </a:prstGeom>
        </p:spPr>
      </p:pic>
    </p:spTree>
    <p:extLst>
      <p:ext uri="{BB962C8B-B14F-4D97-AF65-F5344CB8AC3E}">
        <p14:creationId xmlns:p14="http://schemas.microsoft.com/office/powerpoint/2010/main" val="80583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1925B6-F539-4F32-AF6E-5D722F08F7B6}"/>
              </a:ext>
            </a:extLst>
          </p:cNvPr>
          <p:cNvSpPr>
            <a:spLocks noGrp="1"/>
          </p:cNvSpPr>
          <p:nvPr>
            <p:ph type="title"/>
          </p:nvPr>
        </p:nvSpPr>
        <p:spPr>
          <a:xfrm>
            <a:off x="1371600" y="425742"/>
            <a:ext cx="9601200" cy="790662"/>
          </a:xfrm>
        </p:spPr>
        <p:txBody>
          <a:bodyPr/>
          <a:lstStyle/>
          <a:p>
            <a:pPr algn="ctr"/>
            <a:r>
              <a:rPr lang="en-US" dirty="0">
                <a:solidFill>
                  <a:srgbClr val="00B050"/>
                </a:solidFill>
              </a:rPr>
              <a:t>Word2vec model</a:t>
            </a:r>
            <a:endParaRPr lang="ru-RU" dirty="0">
              <a:solidFill>
                <a:srgbClr val="00B050"/>
              </a:solidFill>
            </a:endParaRPr>
          </a:p>
        </p:txBody>
      </p:sp>
      <p:sp>
        <p:nvSpPr>
          <p:cNvPr id="3" name="Объект 2">
            <a:extLst>
              <a:ext uri="{FF2B5EF4-FFF2-40B4-BE49-F238E27FC236}">
                <a16:creationId xmlns:a16="http://schemas.microsoft.com/office/drawing/2014/main" id="{3D36F9D1-C2A0-4271-8012-1E61CA3C8230}"/>
              </a:ext>
            </a:extLst>
          </p:cNvPr>
          <p:cNvSpPr>
            <a:spLocks noGrp="1"/>
          </p:cNvSpPr>
          <p:nvPr>
            <p:ph idx="1"/>
          </p:nvPr>
        </p:nvSpPr>
        <p:spPr>
          <a:xfrm>
            <a:off x="1438712" y="1707159"/>
            <a:ext cx="9601200" cy="3581400"/>
          </a:xfrm>
        </p:spPr>
        <p:txBody>
          <a:bodyPr>
            <a:normAutofit/>
          </a:bodyPr>
          <a:lstStyle/>
          <a:p>
            <a:pPr algn="l"/>
            <a:r>
              <a:rPr lang="en-US" sz="1800" b="0" i="0" u="none" strike="noStrike" baseline="0" dirty="0">
                <a:solidFill>
                  <a:srgbClr val="000000"/>
                </a:solidFill>
                <a:latin typeface="SxdcwpNxvrklCffxdcUtopiaStd-Regular"/>
              </a:rPr>
              <a:t>The </a:t>
            </a:r>
            <a:r>
              <a:rPr lang="en-US" sz="1800" b="0" i="0" u="none" strike="noStrike" baseline="0" dirty="0">
                <a:solidFill>
                  <a:srgbClr val="000000"/>
                </a:solidFill>
                <a:latin typeface="XpwnffJmxncdTmvjrxTheSansMonoConNormal"/>
              </a:rPr>
              <a:t>word2vec </a:t>
            </a:r>
            <a:r>
              <a:rPr lang="en-US" sz="1800" b="0" i="0" u="none" strike="noStrike" baseline="0" dirty="0">
                <a:solidFill>
                  <a:srgbClr val="000000"/>
                </a:solidFill>
                <a:latin typeface="SxdcwpNxvrklCffxdcUtopiaStd-Regular"/>
              </a:rPr>
              <a:t>model, released in 2013 by Google, is a neural network–based implementation that learns distributed vector representations of words based on continuous Bag of Words and skip-gram–based architectures. </a:t>
            </a:r>
          </a:p>
          <a:p>
            <a:pPr algn="l"/>
            <a:r>
              <a:rPr lang="en-US" sz="1800" b="0" i="0" u="none" strike="noStrike" baseline="0" dirty="0">
                <a:solidFill>
                  <a:srgbClr val="000000"/>
                </a:solidFill>
                <a:latin typeface="SxdcwpNxvrklCffxdcUtopiaStd-Regular"/>
              </a:rPr>
              <a:t>The </a:t>
            </a:r>
            <a:r>
              <a:rPr lang="en-US" sz="1800" b="0" i="0" u="none" strike="noStrike" baseline="0" dirty="0">
                <a:solidFill>
                  <a:srgbClr val="000000"/>
                </a:solidFill>
                <a:latin typeface="XpwnffJmxncdTmvjrxTheSansMonoConNormal"/>
              </a:rPr>
              <a:t>word2vec </a:t>
            </a:r>
            <a:r>
              <a:rPr lang="en-US" sz="1800" b="0" i="0" u="none" strike="noStrike" baseline="0" dirty="0">
                <a:solidFill>
                  <a:srgbClr val="000000"/>
                </a:solidFill>
                <a:latin typeface="SxdcwpNxvrklCffxdcUtopiaStd-Regular"/>
              </a:rPr>
              <a:t>framework is much faster than other neural network–based implementations and does not require manual labels to create meaningful representations among words. </a:t>
            </a:r>
          </a:p>
          <a:p>
            <a:pPr algn="l"/>
            <a:r>
              <a:rPr lang="en-US" sz="1800" b="0" i="0" u="none" strike="noStrike" baseline="0" dirty="0">
                <a:solidFill>
                  <a:srgbClr val="000000"/>
                </a:solidFill>
                <a:latin typeface="SxdcwpNxvrklCffxdcUtopiaStd-Regular"/>
              </a:rPr>
              <a:t>You can find more details on Google’s </a:t>
            </a:r>
            <a:r>
              <a:rPr lang="en-US" sz="1800" b="0" i="0" u="none" strike="noStrike" baseline="0" dirty="0">
                <a:solidFill>
                  <a:srgbClr val="000000"/>
                </a:solidFill>
                <a:latin typeface="XpwnffJmxncdTmvjrxTheSansMonoConNormal"/>
              </a:rPr>
              <a:t>word2vec </a:t>
            </a:r>
            <a:r>
              <a:rPr lang="en-US" sz="1800" b="0" i="0" u="none" strike="noStrike" baseline="0" dirty="0">
                <a:solidFill>
                  <a:srgbClr val="000000"/>
                </a:solidFill>
                <a:latin typeface="SxdcwpNxvrklCffxdcUtopiaStd-Regular"/>
              </a:rPr>
              <a:t>project at </a:t>
            </a:r>
            <a:r>
              <a:rPr lang="en-US" sz="1800" b="0" i="0" u="none" strike="noStrike" baseline="0" dirty="0">
                <a:solidFill>
                  <a:srgbClr val="0000FB"/>
                </a:solidFill>
                <a:latin typeface="XpwnffJmxncdTmvjrxTheSansMonoConNormal"/>
              </a:rPr>
              <a:t>https://code.google.com/archive/p/word2vec/</a:t>
            </a:r>
            <a:r>
              <a:rPr lang="en-US" sz="1800" b="0" i="0" u="none" strike="noStrike" baseline="0" dirty="0">
                <a:solidFill>
                  <a:srgbClr val="000000"/>
                </a:solidFill>
                <a:latin typeface="SxdcwpNxvrklCffxdcUtopiaStd-Regular"/>
              </a:rPr>
              <a:t>. </a:t>
            </a:r>
          </a:p>
          <a:p>
            <a:pPr algn="l"/>
            <a:r>
              <a:rPr lang="en-US" sz="1800" b="0" i="0" u="none" strike="noStrike" baseline="0" dirty="0">
                <a:solidFill>
                  <a:srgbClr val="000000"/>
                </a:solidFill>
                <a:latin typeface="SxdcwpNxvrklCffxdcUtopiaStd-Regular"/>
              </a:rPr>
              <a:t>You can even try out some of the implementations yourself if you are interested.</a:t>
            </a:r>
            <a:endParaRPr lang="ru-RU" dirty="0"/>
          </a:p>
        </p:txBody>
      </p:sp>
    </p:spTree>
    <p:extLst>
      <p:ext uri="{BB962C8B-B14F-4D97-AF65-F5344CB8AC3E}">
        <p14:creationId xmlns:p14="http://schemas.microsoft.com/office/powerpoint/2010/main" val="1461143090"/>
      </p:ext>
    </p:extLst>
  </p:cSld>
  <p:clrMapOvr>
    <a:masterClrMapping/>
  </p:clrMapOvr>
</p:sld>
</file>

<file path=ppt/theme/theme1.xml><?xml version="1.0" encoding="utf-8"?>
<a:theme xmlns:a="http://schemas.openxmlformats.org/drawingml/2006/main" name="Уголки">
  <a:themeElements>
    <a:clrScheme name="Уголки">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Уголки">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Уголк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Уголки</Template>
  <TotalTime>113</TotalTime>
  <Words>1542</Words>
  <Application>Microsoft Office PowerPoint</Application>
  <PresentationFormat>Широкоэкранный</PresentationFormat>
  <Paragraphs>587</Paragraphs>
  <Slides>31</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31</vt:i4>
      </vt:variant>
    </vt:vector>
  </HeadingPairs>
  <TitlesOfParts>
    <vt:vector size="40" baseType="lpstr">
      <vt:lpstr>Arial</vt:lpstr>
      <vt:lpstr>Calibri</vt:lpstr>
      <vt:lpstr>Cambria Math</vt:lpstr>
      <vt:lpstr>Franklin Gothic Book</vt:lpstr>
      <vt:lpstr>HhjgnyNfgwmrQqcxywUtopiaStd-Italic</vt:lpstr>
      <vt:lpstr>SdwpxyVbwfjwGhcjdpHelveticaNeue-MediumCond</vt:lpstr>
      <vt:lpstr>SxdcwpNxvrklCffxdcUtopiaStd-Regular</vt:lpstr>
      <vt:lpstr>XpwnffJmxncdTmvjrxTheSansMonoConNormal</vt:lpstr>
      <vt:lpstr>Уголки</vt:lpstr>
      <vt:lpstr>The lecture 10</vt:lpstr>
      <vt:lpstr>Word Representations</vt:lpstr>
      <vt:lpstr>Word by word design</vt:lpstr>
      <vt:lpstr>Word by document design</vt:lpstr>
      <vt:lpstr>Vector space</vt:lpstr>
      <vt:lpstr>Euclidean distance</vt:lpstr>
      <vt:lpstr>Euclidean distance for n-dimensional vectors</vt:lpstr>
      <vt:lpstr>Cosine similarity</vt:lpstr>
      <vt:lpstr>Word2vec model</vt:lpstr>
      <vt:lpstr>word2vec</vt:lpstr>
      <vt:lpstr>CBOW</vt:lpstr>
      <vt:lpstr>Word2vec – Continuous Bag of Word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Some interesting results</vt:lpstr>
      <vt:lpstr>Word analogies</vt:lpstr>
      <vt:lpstr>Skip gram</vt:lpstr>
      <vt:lpstr>Skip gram</vt:lpstr>
      <vt:lpstr>Skip gram example</vt:lpstr>
      <vt:lpstr>Skip gram/CBOW intuition</vt:lpstr>
      <vt:lpstr>Word2vec shortcomings</vt:lpstr>
      <vt:lpstr>Python</vt:lpstr>
      <vt:lpstr>Model</vt:lpstr>
      <vt:lpstr>Word2Vec</vt:lpstr>
      <vt:lpstr>Averaged Word Vectors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lecture 10</dc:title>
  <dc:creator>Карюкин Владислав</dc:creator>
  <cp:lastModifiedBy>Карюкин Владислав</cp:lastModifiedBy>
  <cp:revision>7</cp:revision>
  <dcterms:created xsi:type="dcterms:W3CDTF">2020-10-28T06:56:08Z</dcterms:created>
  <dcterms:modified xsi:type="dcterms:W3CDTF">2020-10-28T08:49:57Z</dcterms:modified>
</cp:coreProperties>
</file>